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4"/>
  </p:sldMasterIdLst>
  <p:notesMasterIdLst>
    <p:notesMasterId r:id="rId33"/>
  </p:notesMasterIdLst>
  <p:sldIdLst>
    <p:sldId id="257" r:id="rId5"/>
    <p:sldId id="258" r:id="rId6"/>
    <p:sldId id="489" r:id="rId7"/>
    <p:sldId id="490" r:id="rId8"/>
    <p:sldId id="474" r:id="rId9"/>
    <p:sldId id="491" r:id="rId10"/>
    <p:sldId id="496" r:id="rId11"/>
    <p:sldId id="497" r:id="rId12"/>
    <p:sldId id="498" r:id="rId13"/>
    <p:sldId id="499" r:id="rId14"/>
    <p:sldId id="500" r:id="rId15"/>
    <p:sldId id="501" r:id="rId16"/>
    <p:sldId id="503" r:id="rId17"/>
    <p:sldId id="504" r:id="rId18"/>
    <p:sldId id="505" r:id="rId19"/>
    <p:sldId id="506" r:id="rId20"/>
    <p:sldId id="507" r:id="rId21"/>
    <p:sldId id="508" r:id="rId22"/>
    <p:sldId id="495" r:id="rId23"/>
    <p:sldId id="502" r:id="rId24"/>
    <p:sldId id="509" r:id="rId25"/>
    <p:sldId id="510" r:id="rId26"/>
    <p:sldId id="512" r:id="rId27"/>
    <p:sldId id="513" r:id="rId28"/>
    <p:sldId id="514" r:id="rId29"/>
    <p:sldId id="511" r:id="rId30"/>
    <p:sldId id="515" r:id="rId31"/>
    <p:sldId id="516" r:id="rId32"/>
  </p:sldIdLst>
  <p:sldSz cx="12192000" cy="6858000"/>
  <p:notesSz cx="6858000" cy="9144000"/>
  <p:embeddedFontLst>
    <p:embeddedFont>
      <p:font typeface="KoPubWorldDotum_Pro Bold" panose="020B0600000101010101" charset="-127"/>
      <p:bold r:id="rId34"/>
    </p:embeddedFont>
    <p:embeddedFont>
      <p:font typeface="KoPubWorldDotum_Pro Light" panose="020B0600000101010101" charset="-127"/>
      <p:regular r:id="rId35"/>
    </p:embeddedFont>
    <p:embeddedFont>
      <p:font typeface="Cambria Math" panose="02040503050406030204" pitchFamily="18" charset="0"/>
      <p:regular r:id="rId36"/>
    </p:embeddedFont>
    <p:embeddedFont>
      <p:font typeface="Forte" panose="03060902040502070203" pitchFamily="66" charset="0"/>
      <p:regular r:id="rId37"/>
    </p:embeddedFont>
    <p:embeddedFont>
      <p:font typeface="KoPubWorld돋움체 Bold" panose="00000800000000000000" pitchFamily="2" charset="-127"/>
      <p:bold r:id="rId38"/>
    </p:embeddedFont>
    <p:embeddedFont>
      <p:font typeface="KoPubWorld돋움체 Light" panose="00000300000000000000" pitchFamily="2" charset="-127"/>
      <p:regular r:id="rId39"/>
    </p:embeddedFont>
    <p:embeddedFont>
      <p:font typeface="맑은 고딕" panose="020B0503020000020004" pitchFamily="50" charset="-127"/>
      <p:regular r:id="rId40"/>
      <p:bold r:id="rId41"/>
    </p:embeddedFont>
    <p:embeddedFont>
      <p:font typeface="에스코어 드림 4 Regular" panose="020B0503030302020204" pitchFamily="34" charset="-127"/>
      <p:regular r:id="rId4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김성환" initials="김" lastIdx="1" clrIdx="0">
    <p:extLst>
      <p:ext uri="{19B8F6BF-5375-455C-9EA6-DF929625EA0E}">
        <p15:presenceInfo xmlns:p15="http://schemas.microsoft.com/office/powerpoint/2012/main" userId="김성환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7AA35"/>
    <a:srgbClr val="1370C0"/>
    <a:srgbClr val="DF4542"/>
    <a:srgbClr val="FC5753"/>
    <a:srgbClr val="33C748"/>
    <a:srgbClr val="DC9D33"/>
    <a:srgbClr val="FDBC40"/>
    <a:srgbClr val="282C34"/>
    <a:srgbClr val="FEC8C9"/>
    <a:srgbClr val="DAC3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F78F0DC-DE2E-47E0-805C-FB0A00E4D138}" v="11" dt="2021-02-12T10:39:51.46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81" autoAdjust="0"/>
    <p:restoredTop sz="95986"/>
  </p:normalViewPr>
  <p:slideViewPr>
    <p:cSldViewPr snapToGrid="0">
      <p:cViewPr varScale="1">
        <p:scale>
          <a:sx n="62" d="100"/>
          <a:sy n="62" d="100"/>
        </p:scale>
        <p:origin x="84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6.fntdata"/><Relationship Id="rId21" Type="http://schemas.openxmlformats.org/officeDocument/2006/relationships/slide" Target="slides/slide17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font" Target="fonts/font3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font" Target="fonts/font2.fntdata"/><Relationship Id="rId43" Type="http://schemas.openxmlformats.org/officeDocument/2006/relationships/commentAuthors" Target="commentAuthors.xml"/><Relationship Id="rId48" Type="http://schemas.microsoft.com/office/2015/10/relationships/revisionInfo" Target="revisionInfo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2A876A-F38B-435D-AAEE-E688C88B635D}" type="datetimeFigureOut">
              <a:rPr lang="ko-KR" altLang="en-US" smtClean="0"/>
              <a:t>2021-07-21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F09A00-AAFF-445F-B3F0-45998C103C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717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77391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68768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88505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13717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73704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16262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98248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72904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44038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908281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27884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558218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706886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77172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337175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009342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866290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677119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54142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51039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55828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74841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85125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94914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03975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09A00-AAFF-445F-B3F0-45998C103CE6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60886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FB6105-38E4-4100-A92A-021B282312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DF574E2-7F4E-4A5E-AAD4-52343192DF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B06A734-65F0-427D-8445-C1E95366A8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34A68-7784-458F-803C-FB8D89CC18AD}" type="datetimeFigureOut">
              <a:rPr lang="ko-KR" altLang="en-US" smtClean="0"/>
              <a:t>2021-07-21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42A8D3D-ED80-4239-8A11-887659881E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E4AF428-F346-4402-B167-112EA844B7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68106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3DF2F3-4F85-457F-A3E2-5237467E5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DF4E94D-87E4-464E-A087-F679F103DB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0FCF0FE-CFDF-4CBA-A7B7-933B6A2ABB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34A68-7784-458F-803C-FB8D89CC18AD}" type="datetimeFigureOut">
              <a:rPr lang="ko-KR" altLang="en-US" smtClean="0"/>
              <a:t>2021-07-21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6EB07D7-E00B-4B14-B00C-A33DC05A87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19B1242-BDCD-4616-BC70-C4F629458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5087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63E12B5-B518-4299-BED1-BA225BF86E5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1852F85-6E25-4BBF-99AC-4B003A8BC1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24C6389-B674-462B-A1BB-792D037646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34A68-7784-458F-803C-FB8D89CC18AD}" type="datetimeFigureOut">
              <a:rPr lang="ko-KR" altLang="en-US" smtClean="0"/>
              <a:t>2021-07-21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8A52C4C-EAAF-4A57-BD4C-A6CD7BF6A1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BA73078-5D6F-47F6-B739-5FE9A0D50F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25621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5040E8-0D5D-42F9-9286-1B9E0EAB1A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D75977C-2C93-4B88-8ED2-C7EF2D8554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388E6EE-DD96-44A3-AB17-1DE2F7D6D2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34A68-7784-458F-803C-FB8D89CC18AD}" type="datetimeFigureOut">
              <a:rPr lang="ko-KR" altLang="en-US" smtClean="0"/>
              <a:t>2021-07-21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DEEEE2F-4D8E-4FB0-BC98-3542A2F70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96A3901-42AB-4F0C-957B-E0F4230F9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17650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4B7935-A054-4FEB-B11C-8E279AE4B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4FAF2B0-768C-4E0E-80E9-8F6C9B217B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8E625D6-741C-4502-9BCB-9E72A22BCB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34A68-7784-458F-803C-FB8D89CC18AD}" type="datetimeFigureOut">
              <a:rPr lang="ko-KR" altLang="en-US" smtClean="0"/>
              <a:t>2021-07-21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B7239BE-1131-4896-A223-856D3AE512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01842AE-2170-40DE-A765-FF3CCE10C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30197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00AC5A-F7B7-4AD9-828C-940FC2DB4F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579710F-71A3-4711-B492-2DB973B8C24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1095319-F48C-49D0-9828-61E455AA7A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AF4D41A-FB32-4E2D-9B56-9BDBF0E9A8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34A68-7784-458F-803C-FB8D89CC18AD}" type="datetimeFigureOut">
              <a:rPr lang="ko-KR" altLang="en-US" smtClean="0"/>
              <a:t>2021-07-21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5E17EB6-D1B9-45AC-B64A-8F11C6719F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CB7B02F-DE88-4F2E-8E80-04442E6CE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87018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518330-7EB1-44DE-8C98-408FE69606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6B86FB8-FA40-4525-A9AA-F9ED3C7161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BFB9C4E-C9A3-4243-B876-65DA942722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AFF97D9-BF3A-4F41-84E0-2ED54CDFCF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588BDC5-D786-4420-AA94-3D19CF6F35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03477D8-3BCD-426C-9EBE-C3F5E75BE7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34A68-7784-458F-803C-FB8D89CC18AD}" type="datetimeFigureOut">
              <a:rPr lang="ko-KR" altLang="en-US" smtClean="0"/>
              <a:t>2021-07-21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0E85CC9-E584-4062-9C34-EC3E18F625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C3B581B-DC23-4002-8C93-1A3D4A1C4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51962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91E4F3-58A9-4C43-87E0-AF50471B9A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72038AA-4ED9-4BC0-85AC-C19737286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34A68-7784-458F-803C-FB8D89CC18AD}" type="datetimeFigureOut">
              <a:rPr lang="ko-KR" altLang="en-US" smtClean="0"/>
              <a:t>2021-07-21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C4B90A7-CE21-4F3A-BC7C-07715D222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C55EE84-D938-40CB-BB7A-53BD623EC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98983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5071BD9-42B8-4448-B545-E43B1BEDFA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34A68-7784-458F-803C-FB8D89CC18AD}" type="datetimeFigureOut">
              <a:rPr lang="ko-KR" altLang="en-US" smtClean="0"/>
              <a:t>2021-07-21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2B575F5-D44C-4FED-9A9C-1FB5B25568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3B727F5-AAB1-4115-AC20-B153A58F40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49527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E55DC3-D155-4ABD-8CC7-9262DEE748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1A4D21D-E67A-407A-BFEA-88CEF6D7CE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0C82BBB-B2EB-417E-B54A-C9C88D84BF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E027871-19C6-432B-A582-E8D63E7EA9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34A68-7784-458F-803C-FB8D89CC18AD}" type="datetimeFigureOut">
              <a:rPr lang="ko-KR" altLang="en-US" smtClean="0"/>
              <a:t>2021-07-21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AADB5B0-688E-4A95-B3D1-8705C7A91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E9825F7-2A01-461C-97F5-29593E394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54645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3E5F97-A261-4F1D-9ABB-AE772350FA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AC1BA31-EF06-434A-A0FC-933773B12EC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12C90B9-C230-4D07-AD77-79672E1DBF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928A398-8255-4FAD-A611-534B7A40B5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34A68-7784-458F-803C-FB8D89CC18AD}" type="datetimeFigureOut">
              <a:rPr lang="ko-KR" altLang="en-US" smtClean="0"/>
              <a:t>2021-07-21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5CE1ADA-FE7C-4C29-83FF-50D99320B7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77E80D2-4E74-47CA-9BDD-6A6B7010E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7B965-3907-41A5-BC7A-38B02CD597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62345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D4B2A98-A88C-4297-928E-A3B7DF5FB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D9E3801-5737-4AAB-82EC-3D2AD11399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C87FCB2-4310-41AA-8AC1-E0D1E85D8B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534A68-7784-458F-803C-FB8D89CC18AD}" type="datetimeFigureOut">
              <a:rPr lang="ko-KR" altLang="en-US" smtClean="0"/>
              <a:t>2021-07-21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E401530-406A-4B60-9070-8F1271556D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199B4A4-6179-43B2-B167-52F214F73D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E7B965-3907-41A5-BC7A-38B02CD597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06640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822AE989-BA47-4962-9662-06379363224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38"/>
          <a:stretch/>
        </p:blipFill>
        <p:spPr>
          <a:xfrm>
            <a:off x="1" y="0"/>
            <a:ext cx="7258754" cy="685800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6D02EF61-DE5F-704B-8DFC-B0C004E4CDD1}"/>
              </a:ext>
            </a:extLst>
          </p:cNvPr>
          <p:cNvSpPr/>
          <p:nvPr/>
        </p:nvSpPr>
        <p:spPr>
          <a:xfrm rot="18118660">
            <a:off x="3710315" y="259767"/>
            <a:ext cx="11137436" cy="84048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AF1406B4-E36E-D74F-8E16-9B0FFB653ED3}"/>
              </a:ext>
            </a:extLst>
          </p:cNvPr>
          <p:cNvGrpSpPr/>
          <p:nvPr/>
        </p:nvGrpSpPr>
        <p:grpSpPr>
          <a:xfrm>
            <a:off x="4407383" y="2362430"/>
            <a:ext cx="7251217" cy="3047703"/>
            <a:chOff x="4407383" y="2414945"/>
            <a:chExt cx="7251217" cy="3047703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63E50B9-FC8F-7E4D-B445-23ACB3901EE9}"/>
                </a:ext>
              </a:extLst>
            </p:cNvPr>
            <p:cNvSpPr txBox="1"/>
            <p:nvPr/>
          </p:nvSpPr>
          <p:spPr>
            <a:xfrm>
              <a:off x="7041068" y="4754762"/>
              <a:ext cx="459824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kumimoji="1" lang="en-US" altLang="en-US" sz="2000" dirty="0">
                  <a:solidFill>
                    <a:schemeClr val="bg1">
                      <a:lumMod val="50000"/>
                    </a:schemeClr>
                  </a:solidFill>
                  <a:latin typeface="KoPubWorldDotum_Pro Light" pitchFamily="2" charset="-127"/>
                  <a:ea typeface="KoPubWorldDotum_Pro Light" pitchFamily="2" charset="-127"/>
                  <a:cs typeface="KoPubWorldDotum_Pro Light" pitchFamily="2" charset="-127"/>
                </a:rPr>
                <a:t>Hands-On Machine Learning</a:t>
              </a:r>
            </a:p>
            <a:p>
              <a:pPr algn="r"/>
              <a:r>
                <a:rPr kumimoji="1" lang="en-US" altLang="en-US" sz="2000" dirty="0">
                  <a:solidFill>
                    <a:schemeClr val="bg1">
                      <a:lumMod val="50000"/>
                    </a:schemeClr>
                  </a:solidFill>
                  <a:latin typeface="KoPubWorldDotum_Pro Light" pitchFamily="2" charset="-127"/>
                  <a:ea typeface="KoPubWorldDotum_Pro Light" pitchFamily="2" charset="-127"/>
                  <a:cs typeface="KoPubWorldDotum_Pro Light" pitchFamily="2" charset="-127"/>
                </a:rPr>
                <a:t>with Scikit-Learn, </a:t>
              </a:r>
              <a:r>
                <a:rPr kumimoji="1" lang="en-US" altLang="en-US" sz="2000" dirty="0" err="1">
                  <a:solidFill>
                    <a:schemeClr val="bg1">
                      <a:lumMod val="50000"/>
                    </a:schemeClr>
                  </a:solidFill>
                  <a:latin typeface="KoPubWorldDotum_Pro Light" pitchFamily="2" charset="-127"/>
                  <a:ea typeface="KoPubWorldDotum_Pro Light" pitchFamily="2" charset="-127"/>
                  <a:cs typeface="KoPubWorldDotum_Pro Light" pitchFamily="2" charset="-127"/>
                </a:rPr>
                <a:t>Keras</a:t>
              </a:r>
              <a:r>
                <a:rPr kumimoji="1" lang="en-US" altLang="en-US" sz="2000" dirty="0">
                  <a:solidFill>
                    <a:schemeClr val="bg1">
                      <a:lumMod val="50000"/>
                    </a:schemeClr>
                  </a:solidFill>
                  <a:latin typeface="KoPubWorldDotum_Pro Light" pitchFamily="2" charset="-127"/>
                  <a:ea typeface="KoPubWorldDotum_Pro Light" pitchFamily="2" charset="-127"/>
                  <a:cs typeface="KoPubWorldDotum_Pro Light" pitchFamily="2" charset="-127"/>
                </a:rPr>
                <a:t> &amp; TensorFlow</a:t>
              </a:r>
              <a:endParaRPr kumimoji="1" lang="ko-Kore-KR" altLang="en-US" sz="2000" dirty="0">
                <a:solidFill>
                  <a:schemeClr val="bg1">
                    <a:lumMod val="50000"/>
                  </a:schemeClr>
                </a:solidFill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endParaRPr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BE62F153-6D7E-A64C-A11C-1E2996A7C634}"/>
                </a:ext>
              </a:extLst>
            </p:cNvPr>
            <p:cNvGrpSpPr/>
            <p:nvPr/>
          </p:nvGrpSpPr>
          <p:grpSpPr>
            <a:xfrm>
              <a:off x="4407383" y="2414945"/>
              <a:ext cx="7251217" cy="2277546"/>
              <a:chOff x="4407383" y="2683103"/>
              <a:chExt cx="7251217" cy="2277546"/>
            </a:xfrm>
          </p:grpSpPr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7662457-B929-5142-B2E7-C4AFF12D732A}"/>
                  </a:ext>
                </a:extLst>
              </p:cNvPr>
              <p:cNvSpPr txBox="1"/>
              <p:nvPr/>
            </p:nvSpPr>
            <p:spPr>
              <a:xfrm>
                <a:off x="4407383" y="4006542"/>
                <a:ext cx="7251217" cy="954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kumimoji="1" lang="en-US" altLang="en-US" sz="2800" b="1" dirty="0">
                    <a:latin typeface="KoPubWorldDotum_Pro Light" panose="020B0600000101010101" charset="-127"/>
                    <a:ea typeface="KoPubWorldDotum_Pro Light" panose="020B0600000101010101" charset="-127"/>
                    <a:cs typeface="KoPubWorldDotum_Pro Light" panose="020B0600000101010101" charset="-127"/>
                  </a:rPr>
                  <a:t>Chapter 1. </a:t>
                </a:r>
                <a:r>
                  <a:rPr kumimoji="1" lang="ko-KR" altLang="en-US" sz="2800" b="1" dirty="0">
                    <a:latin typeface="KoPubWorldDotum_Pro Light" panose="020B0600000101010101" charset="-127"/>
                    <a:ea typeface="KoPubWorldDotum_Pro Light" panose="020B0600000101010101" charset="-127"/>
                    <a:cs typeface="KoPubWorldDotum_Pro Light" panose="020B0600000101010101" charset="-127"/>
                  </a:rPr>
                  <a:t>한눈에 보는 </a:t>
                </a:r>
                <a:r>
                  <a:rPr kumimoji="1" lang="ko-KR" altLang="en-US" sz="2800" b="1" dirty="0" err="1">
                    <a:latin typeface="KoPubWorldDotum_Pro Light" panose="020B0600000101010101" charset="-127"/>
                    <a:ea typeface="KoPubWorldDotum_Pro Light" panose="020B0600000101010101" charset="-127"/>
                    <a:cs typeface="KoPubWorldDotum_Pro Light" panose="020B0600000101010101" charset="-127"/>
                  </a:rPr>
                  <a:t>머신러닝</a:t>
                </a:r>
                <a:endParaRPr kumimoji="1" lang="en-US" altLang="ko-KR" sz="2800" b="1" dirty="0">
                  <a:latin typeface="KoPubWorldDotum_Pro Light" panose="020B0600000101010101" charset="-127"/>
                  <a:ea typeface="KoPubWorldDotum_Pro Light" panose="020B0600000101010101" charset="-127"/>
                  <a:cs typeface="KoPubWorldDotum_Pro Light" panose="020B0600000101010101" charset="-127"/>
                </a:endParaRPr>
              </a:p>
              <a:p>
                <a:pPr algn="r"/>
                <a:r>
                  <a:rPr kumimoji="1" lang="en-US" altLang="ko-KR" sz="2800" b="1" dirty="0">
                    <a:latin typeface="KoPubWorldDotum_Pro Light" panose="020B0600000101010101" charset="-127"/>
                    <a:ea typeface="KoPubWorldDotum_Pro Light" panose="020B0600000101010101" charset="-127"/>
                    <a:cs typeface="KoPubWorldDotum_Pro Light" panose="020B0600000101010101" charset="-127"/>
                  </a:rPr>
                  <a:t>Chapter 2. </a:t>
                </a:r>
                <a:r>
                  <a:rPr kumimoji="1" lang="ko-KR" altLang="en-US" sz="2800" b="1" dirty="0" err="1">
                    <a:latin typeface="KoPubWorldDotum_Pro Light" panose="020B0600000101010101" charset="-127"/>
                    <a:ea typeface="KoPubWorldDotum_Pro Light" panose="020B0600000101010101" charset="-127"/>
                    <a:cs typeface="KoPubWorldDotum_Pro Light" panose="020B0600000101010101" charset="-127"/>
                  </a:rPr>
                  <a:t>머신러닝</a:t>
                </a:r>
                <a:r>
                  <a:rPr kumimoji="1" lang="ko-KR" altLang="en-US" sz="2800" b="1" dirty="0">
                    <a:latin typeface="KoPubWorldDotum_Pro Light" panose="020B0600000101010101" charset="-127"/>
                    <a:ea typeface="KoPubWorldDotum_Pro Light" panose="020B0600000101010101" charset="-127"/>
                    <a:cs typeface="KoPubWorldDotum_Pro Light" panose="020B0600000101010101" charset="-127"/>
                  </a:rPr>
                  <a:t> 프로젝트 처음부터 끝까지</a:t>
                </a:r>
                <a:endParaRPr kumimoji="1" lang="en-US" altLang="ko-KR" sz="2800" b="1" dirty="0">
                  <a:latin typeface="KoPubWorldDotum_Pro Light" panose="020B0600000101010101" charset="-127"/>
                  <a:ea typeface="KoPubWorldDotum_Pro Light" panose="020B0600000101010101" charset="-127"/>
                  <a:cs typeface="KoPubWorldDotum_Pro Light" panose="020B0600000101010101" charset="-127"/>
                </a:endParaRPr>
              </a:p>
            </p:txBody>
          </p: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CF01FFD-A432-BF4F-8D8C-883205F6D44F}"/>
                  </a:ext>
                </a:extLst>
              </p:cNvPr>
              <p:cNvSpPr txBox="1"/>
              <p:nvPr/>
            </p:nvSpPr>
            <p:spPr>
              <a:xfrm>
                <a:off x="6219047" y="2683103"/>
                <a:ext cx="5420266" cy="13234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kumimoji="1" lang="en-US" altLang="en-US" sz="8000" b="1" dirty="0">
                    <a:latin typeface="Forte" panose="03060902040502070203" pitchFamily="66" charset="0"/>
                    <a:ea typeface="Xingkai SC" panose="02010600040101010101" pitchFamily="2" charset="-122"/>
                    <a:cs typeface="KoPubWorldDotum_Pro Bold" pitchFamily="2" charset="-127"/>
                  </a:rPr>
                  <a:t>HAI Lecture</a:t>
                </a:r>
                <a:endParaRPr kumimoji="1" lang="ko-Kore-KR" altLang="en-US" sz="8000" b="1" dirty="0">
                  <a:latin typeface="Forte" panose="03060902040502070203" pitchFamily="66" charset="0"/>
                  <a:ea typeface="KoPubWorldDotum_Pro Bold" pitchFamily="2" charset="-127"/>
                  <a:cs typeface="KoPubWorldDotum_Pro Bold" pitchFamily="2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058271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41504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1.4 </a:t>
            </a:r>
            <a:r>
              <a:rPr lang="ko-KR" altLang="en-US" sz="2800" b="1" dirty="0" err="1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머신러닝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시스템의 종류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DD1412-CE2F-4AB6-B104-1574DC219834}"/>
              </a:ext>
            </a:extLst>
          </p:cNvPr>
          <p:cNvSpPr txBox="1"/>
          <p:nvPr/>
        </p:nvSpPr>
        <p:spPr>
          <a:xfrm>
            <a:off x="670603" y="1280807"/>
            <a:ext cx="10646896" cy="584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highlight>
                  <a:srgbClr val="FFFF0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강화 학습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(reinforcement learning)</a:t>
            </a:r>
          </a:p>
        </p:txBody>
      </p:sp>
      <p:pic>
        <p:nvPicPr>
          <p:cNvPr id="1026" name="Picture 2" descr="자율주행차의 기술부터 보험까지, 자율주행차 어디까지 진행 중일까? | KB손해보험 인사이트">
            <a:extLst>
              <a:ext uri="{FF2B5EF4-FFF2-40B4-BE49-F238E27FC236}">
                <a16:creationId xmlns:a16="http://schemas.microsoft.com/office/drawing/2014/main" id="{78E90DCB-1490-44E7-8F82-42AE58B395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" y="2392222"/>
            <a:ext cx="4876800" cy="2600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420EFCA-010D-451E-8B84-6A363CEB2676}"/>
              </a:ext>
            </a:extLst>
          </p:cNvPr>
          <p:cNvSpPr txBox="1"/>
          <p:nvPr/>
        </p:nvSpPr>
        <p:spPr>
          <a:xfrm>
            <a:off x="777240" y="5226991"/>
            <a:ext cx="4876800" cy="584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자율 주행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기술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</p:txBody>
      </p:sp>
      <p:pic>
        <p:nvPicPr>
          <p:cNvPr id="1028" name="Picture 4" descr="AlphaGo in China | DeepMind">
            <a:extLst>
              <a:ext uri="{FF2B5EF4-FFF2-40B4-BE49-F238E27FC236}">
                <a16:creationId xmlns:a16="http://schemas.microsoft.com/office/drawing/2014/main" id="{BE265533-69B6-4B92-9361-8879BF7AF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382429"/>
            <a:ext cx="5239820" cy="2619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04FD91A-46C7-477A-9973-ED35855B551A}"/>
              </a:ext>
            </a:extLst>
          </p:cNvPr>
          <p:cNvSpPr txBox="1"/>
          <p:nvPr/>
        </p:nvSpPr>
        <p:spPr>
          <a:xfrm>
            <a:off x="6277510" y="5226990"/>
            <a:ext cx="4876800" cy="584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알파고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(AlphaGo) from DeepMind</a:t>
            </a:r>
          </a:p>
        </p:txBody>
      </p:sp>
    </p:spTree>
    <p:extLst>
      <p:ext uri="{BB962C8B-B14F-4D97-AF65-F5344CB8AC3E}">
        <p14:creationId xmlns:p14="http://schemas.microsoft.com/office/powerpoint/2010/main" val="36769003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41504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1.4 </a:t>
            </a:r>
            <a:r>
              <a:rPr lang="ko-KR" altLang="en-US" sz="2800" b="1" dirty="0" err="1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머신러닝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시스템의 종류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DD1412-CE2F-4AB6-B104-1574DC219834}"/>
              </a:ext>
            </a:extLst>
          </p:cNvPr>
          <p:cNvSpPr txBox="1"/>
          <p:nvPr/>
        </p:nvSpPr>
        <p:spPr>
          <a:xfrm>
            <a:off x="670603" y="1280807"/>
            <a:ext cx="10646896" cy="50166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[2]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배치 학습 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vs.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온라인 학습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     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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기준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: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입력 데이터의 스트림으로부터 점진적으로 학습할 수 있는가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highlight>
                  <a:srgbClr val="FFFF0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배치 학습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(batch learning)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 시스템이 점진적으로 학습할 수 없는 경우 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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모든 데이터를 사용하여야 함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새로운 데이터를 학습하려면 전체 데이터를 사용하여</a:t>
            </a:r>
            <a:b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</a:b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처음부터 다시 훈련을 수행해야 한다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.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시스템이 빠르게 변화하는 특성을 가져야하는 경우에는 부적절함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* </a:t>
            </a:r>
            <a:r>
              <a:rPr lang="en-US" altLang="ko-K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batch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: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모델을 한번 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update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시킬 때 사용하는 샘플들의 묶음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4537017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41504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1.4 </a:t>
            </a:r>
            <a:r>
              <a:rPr lang="ko-KR" altLang="en-US" sz="2800" b="1" dirty="0" err="1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머신러닝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시스템의 종류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DD1412-CE2F-4AB6-B104-1574DC219834}"/>
              </a:ext>
            </a:extLst>
          </p:cNvPr>
          <p:cNvSpPr txBox="1"/>
          <p:nvPr/>
        </p:nvSpPr>
        <p:spPr>
          <a:xfrm>
            <a:off x="670602" y="1280807"/>
            <a:ext cx="11521397" cy="50166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[2]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배치 학습 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vs.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온라인 학습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     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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기준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: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입력 데이터의 스트림으로부터 점진적으로 학습할 수 있는가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highlight>
                  <a:srgbClr val="FFFF0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온라인 학습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(online learning)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 시스템이 점진적으로 학습할 수 있는 경우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매 학습단계가 빠르고 비용이 </a:t>
            </a:r>
            <a:r>
              <a:rPr lang="ko-KR" altLang="en-US" sz="24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적게들어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데이터가 </a:t>
            </a:r>
            <a:r>
              <a:rPr lang="ko-KR" altLang="en-US" sz="24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도착하는대로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학습함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시스템이 빠르게 변화하는 특성을 가져야하는 경우에 적절한 방법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 err="1">
                <a:highlight>
                  <a:srgbClr val="C0C0C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학습률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(learning rate):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변화하는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데이터에 얼마나 빠르게 적응하는지에 대한 척도</a:t>
            </a:r>
            <a:b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</a:br>
            <a:r>
              <a:rPr lang="en-US" altLang="ko-KR" sz="24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i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) </a:t>
            </a:r>
            <a:r>
              <a:rPr lang="ko-KR" altLang="en-US" sz="24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학습률이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높다면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?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새 데이터에 빠르게 적응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, but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예전 데이터를 금방 잊어버림</a:t>
            </a:r>
            <a:b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</a:b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ii) </a:t>
            </a:r>
            <a:r>
              <a:rPr lang="ko-KR" altLang="en-US" sz="24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학습률이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낮다면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?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시스템의 학습이 더디게 </a:t>
            </a:r>
            <a:r>
              <a:rPr lang="ko-KR" altLang="en-US" sz="24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일어남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8897183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41504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1.4 </a:t>
            </a:r>
            <a:r>
              <a:rPr lang="ko-KR" altLang="en-US" sz="2800" b="1" dirty="0" err="1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머신러닝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시스템의 종류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DD1412-CE2F-4AB6-B104-1574DC219834}"/>
              </a:ext>
            </a:extLst>
          </p:cNvPr>
          <p:cNvSpPr txBox="1"/>
          <p:nvPr/>
        </p:nvSpPr>
        <p:spPr>
          <a:xfrm>
            <a:off x="670602" y="1280807"/>
            <a:ext cx="11521397" cy="22466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[3]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사례 기반 학습 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vs.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모델 기반 학습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     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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기준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: </a:t>
            </a:r>
            <a:r>
              <a:rPr lang="ko-KR" altLang="en-US" sz="24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머신러닝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시스템이 어떻게 일반화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(generalize)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되는가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highlight>
                  <a:srgbClr val="FFFF0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사례 기반 학습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(instance-based learning)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 시스템이 훈련 샘플을 기억함으로써 학습하는 것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0316BA1-2916-48F8-BB0C-6E5E0BE0F0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9512" y="3604132"/>
            <a:ext cx="6616681" cy="3253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7872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41504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1.4 </a:t>
            </a:r>
            <a:r>
              <a:rPr lang="ko-KR" altLang="en-US" sz="2800" b="1" dirty="0" err="1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머신러닝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시스템의 종류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DD1412-CE2F-4AB6-B104-1574DC219834}"/>
              </a:ext>
            </a:extLst>
          </p:cNvPr>
          <p:cNvSpPr txBox="1"/>
          <p:nvPr/>
        </p:nvSpPr>
        <p:spPr>
          <a:xfrm>
            <a:off x="670602" y="972584"/>
            <a:ext cx="11521397" cy="22466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[3]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사례 기반 학습 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vs.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모델 기반 학습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     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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기준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: </a:t>
            </a:r>
            <a:r>
              <a:rPr lang="ko-KR" altLang="en-US" sz="24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머신러닝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시스템이 어떻게 일반화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(generalize)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되는가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highlight>
                  <a:srgbClr val="FFFF0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모델 기반 학습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(model-based learning)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 훈련 샘플들의 모델을 만들어 예측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(prediction)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에 사용하는 것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A24D6AB-95FD-43FA-84C4-9DBEF991EB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008" y="3696935"/>
            <a:ext cx="3623996" cy="185696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B64F874-8C7B-4EEF-B6EB-51D9B92DAC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8847" y="3489663"/>
            <a:ext cx="3774838" cy="214044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A777C16-AF1D-4549-8A6D-9D8E8A9836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73685" y="3520266"/>
            <a:ext cx="3753269" cy="211878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9D0BB93-6CB6-4D7E-B885-8C3A7A7862F9}"/>
                  </a:ext>
                </a:extLst>
              </p:cNvPr>
              <p:cNvSpPr txBox="1"/>
              <p:nvPr/>
            </p:nvSpPr>
            <p:spPr>
              <a:xfrm>
                <a:off x="4903554" y="5669650"/>
                <a:ext cx="6141165" cy="8771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선형 모델</a:t>
                </a:r>
                <a:r>
                  <a:rPr lang="en-US" altLang="ko-KR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(linear model)</a:t>
                </a:r>
              </a:p>
              <a:p>
                <a:pPr>
                  <a:lnSpc>
                    <a:spcPct val="150000"/>
                  </a:lnSpc>
                </a:pPr>
                <a:r>
                  <a:rPr lang="ko-KR" altLang="en-US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모델 파라미터</a:t>
                </a:r>
                <a:r>
                  <a:rPr lang="en-US" altLang="ko-KR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Wingdings" panose="05000000000000000000" pitchFamily="2" charset="2"/>
                  </a:rPr>
                  <a:t>(model parameter):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에스코어 드림 4 Regular" panose="020B0503030302020204" pitchFamily="34" charset="-127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ko-KR" altLang="en-US" i="1" smtClean="0">
                            <a:latin typeface="Cambria Math" panose="02040503050406030204" pitchFamily="18" charset="0"/>
                            <a:ea typeface="에스코어 드림 4 Regular" panose="020B0503030302020204" pitchFamily="34" charset="-127"/>
                            <a:sym typeface="Wingdings" panose="05000000000000000000" pitchFamily="2" charset="2"/>
                          </a:rPr>
                          <m:t>𝜃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에스코어 드림 4 Regular" panose="020B0503030302020204" pitchFamily="34" charset="-127"/>
                            <a:sym typeface="Wingdings" panose="05000000000000000000" pitchFamily="2" charset="2"/>
                          </a:rPr>
                          <m:t>0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  <a:ea typeface="에스코어 드림 4 Regular" panose="020B0503030302020204" pitchFamily="34" charset="-127"/>
                        <a:sym typeface="Wingdings" panose="05000000000000000000" pitchFamily="2" charset="2"/>
                      </a:rPr>
                      <m:t>, 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에스코어 드림 4 Regular" panose="020B0503030302020204" pitchFamily="34" charset="-127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ko-KR" altLang="en-US" b="0" i="1" smtClean="0">
                            <a:latin typeface="Cambria Math" panose="02040503050406030204" pitchFamily="18" charset="0"/>
                            <a:ea typeface="에스코어 드림 4 Regular" panose="020B0503030302020204" pitchFamily="34" charset="-127"/>
                            <a:sym typeface="Wingdings" panose="05000000000000000000" pitchFamily="2" charset="2"/>
                          </a:rPr>
                          <m:t>𝜃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에스코어 드림 4 Regular" panose="020B0503030302020204" pitchFamily="34" charset="-127"/>
                            <a:sym typeface="Wingdings" panose="05000000000000000000" pitchFamily="2" charset="2"/>
                          </a:rPr>
                          <m:t>1</m:t>
                        </m:r>
                      </m:sub>
                    </m:sSub>
                  </m:oMath>
                </a14:m>
                <a:endParaRPr lang="en-US" altLang="ko-KR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9D0BB93-6CB6-4D7E-B885-8C3A7A7862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3554" y="5669650"/>
                <a:ext cx="6141165" cy="877100"/>
              </a:xfrm>
              <a:prstGeom prst="rect">
                <a:avLst/>
              </a:prstGeom>
              <a:blipFill>
                <a:blip r:embed="rId6"/>
                <a:stretch>
                  <a:fillRect l="-794" b="-104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847665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41504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1.4 </a:t>
            </a:r>
            <a:r>
              <a:rPr lang="ko-KR" altLang="en-US" sz="2800" b="1" dirty="0" err="1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머신러닝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시스템의 종류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DD1412-CE2F-4AB6-B104-1574DC219834}"/>
              </a:ext>
            </a:extLst>
          </p:cNvPr>
          <p:cNvSpPr txBox="1"/>
          <p:nvPr/>
        </p:nvSpPr>
        <p:spPr>
          <a:xfrm>
            <a:off x="670602" y="972584"/>
            <a:ext cx="11521397" cy="50166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highlight>
                  <a:srgbClr val="FFFF0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모델 기반 학습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(model-based learning)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 훈련 샘플들의 모델을 만들어 예측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(prediction)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에 사용하는 것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 -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성능 측정의 지표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	</a:t>
            </a:r>
            <a:r>
              <a:rPr lang="en-US" altLang="ko-KR" sz="24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i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)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얼마나 모델이 좋은가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? 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효용 함수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(utility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function)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	ii)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얼마나 모델이 나쁜가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? 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비용 함수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(cost function)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	in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선형모델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, “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점과 직선 사이의 거리 최소화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“  cost function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 -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훈련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	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알고리즘에 훈련 데이터를 공급하여 데이터에 가장 잘 맞는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	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모델의 파라미터를 찾아가는 과정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6719770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41504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1.4 </a:t>
            </a:r>
            <a:r>
              <a:rPr lang="ko-KR" altLang="en-US" sz="2800" b="1" dirty="0" err="1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머신러닝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시스템의 종류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DD1412-CE2F-4AB6-B104-1574DC219834}"/>
              </a:ext>
            </a:extLst>
          </p:cNvPr>
          <p:cNvSpPr txBox="1"/>
          <p:nvPr/>
        </p:nvSpPr>
        <p:spPr>
          <a:xfrm>
            <a:off x="670602" y="972584"/>
            <a:ext cx="11521397" cy="11386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highlight>
                  <a:srgbClr val="FFFF0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모델 기반 학습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(model-based learning)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 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5B6E94-5BF6-474A-9D9A-B33F40394780}"/>
              </a:ext>
            </a:extLst>
          </p:cNvPr>
          <p:cNvSpPr txBox="1"/>
          <p:nvPr/>
        </p:nvSpPr>
        <p:spPr>
          <a:xfrm>
            <a:off x="1880171" y="1839074"/>
            <a:ext cx="81474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데이터를 분석한다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  <a:endParaRPr lang="ko-KR" altLang="en-US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4" name="화살표: 아래쪽 3">
            <a:extLst>
              <a:ext uri="{FF2B5EF4-FFF2-40B4-BE49-F238E27FC236}">
                <a16:creationId xmlns:a16="http://schemas.microsoft.com/office/drawing/2014/main" id="{E2DA0AD2-5F28-4A3B-8B9A-143CDC7AE33F}"/>
              </a:ext>
            </a:extLst>
          </p:cNvPr>
          <p:cNvSpPr/>
          <p:nvPr/>
        </p:nvSpPr>
        <p:spPr>
          <a:xfrm>
            <a:off x="5705582" y="2434975"/>
            <a:ext cx="496584" cy="542744"/>
          </a:xfrm>
          <a:prstGeom prst="down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004580-6E44-4998-B49D-0CA213A41509}"/>
              </a:ext>
            </a:extLst>
          </p:cNvPr>
          <p:cNvSpPr txBox="1"/>
          <p:nvPr/>
        </p:nvSpPr>
        <p:spPr>
          <a:xfrm>
            <a:off x="1880171" y="3111955"/>
            <a:ext cx="81474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모델을 선택한다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  <a:endParaRPr lang="ko-KR" altLang="en-US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2" name="화살표: 아래쪽 11">
            <a:extLst>
              <a:ext uri="{FF2B5EF4-FFF2-40B4-BE49-F238E27FC236}">
                <a16:creationId xmlns:a16="http://schemas.microsoft.com/office/drawing/2014/main" id="{0C3FE54B-0B38-401F-819A-F9C1352574B9}"/>
              </a:ext>
            </a:extLst>
          </p:cNvPr>
          <p:cNvSpPr/>
          <p:nvPr/>
        </p:nvSpPr>
        <p:spPr>
          <a:xfrm>
            <a:off x="5705582" y="3707856"/>
            <a:ext cx="496584" cy="542744"/>
          </a:xfrm>
          <a:prstGeom prst="down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3F30990-C614-4264-BA4F-13ECA8F02957}"/>
              </a:ext>
            </a:extLst>
          </p:cNvPr>
          <p:cNvSpPr txBox="1"/>
          <p:nvPr/>
        </p:nvSpPr>
        <p:spPr>
          <a:xfrm>
            <a:off x="822959" y="4384836"/>
            <a:ext cx="108690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훈련 데이터로 모델을 훈련시킨다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.(=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비용함수의 최소화되는 모델 파라미터 찾기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  <a:endParaRPr lang="ko-KR" altLang="en-US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4" name="화살표: 아래쪽 13">
            <a:extLst>
              <a:ext uri="{FF2B5EF4-FFF2-40B4-BE49-F238E27FC236}">
                <a16:creationId xmlns:a16="http://schemas.microsoft.com/office/drawing/2014/main" id="{A9B04698-E919-4A8E-9A35-FD50F030CD77}"/>
              </a:ext>
            </a:extLst>
          </p:cNvPr>
          <p:cNvSpPr/>
          <p:nvPr/>
        </p:nvSpPr>
        <p:spPr>
          <a:xfrm>
            <a:off x="5705582" y="4980737"/>
            <a:ext cx="496584" cy="542744"/>
          </a:xfrm>
          <a:prstGeom prst="down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44F7842-8E2D-4E39-B8DC-3E702F2B6A20}"/>
              </a:ext>
            </a:extLst>
          </p:cNvPr>
          <p:cNvSpPr txBox="1"/>
          <p:nvPr/>
        </p:nvSpPr>
        <p:spPr>
          <a:xfrm>
            <a:off x="1880170" y="5657717"/>
            <a:ext cx="81474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새로운 데이터에 모델을 적용하여 예측을 수행</a:t>
            </a:r>
          </a:p>
        </p:txBody>
      </p:sp>
    </p:spTree>
    <p:extLst>
      <p:ext uri="{BB962C8B-B14F-4D97-AF65-F5344CB8AC3E}">
        <p14:creationId xmlns:p14="http://schemas.microsoft.com/office/powerpoint/2010/main" val="22601870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41504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1.4 </a:t>
            </a:r>
            <a:r>
              <a:rPr lang="ko-KR" altLang="en-US" sz="2800" b="1" dirty="0" err="1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머신러닝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시스템의 종류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DD1412-CE2F-4AB6-B104-1574DC219834}"/>
              </a:ext>
            </a:extLst>
          </p:cNvPr>
          <p:cNvSpPr txBox="1"/>
          <p:nvPr/>
        </p:nvSpPr>
        <p:spPr>
          <a:xfrm>
            <a:off x="670602" y="972584"/>
            <a:ext cx="11521397" cy="584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highlight>
                  <a:srgbClr val="FFFF0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모델 기반 학습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(model-based learning)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F1D36E4-4203-412C-9AC7-441300CE9B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1624" y="1570073"/>
            <a:ext cx="5904255" cy="505971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5662BAC-9B70-49E8-84F4-0B5A9B6381AC}"/>
              </a:ext>
            </a:extLst>
          </p:cNvPr>
          <p:cNvSpPr txBox="1"/>
          <p:nvPr/>
        </p:nvSpPr>
        <p:spPr>
          <a:xfrm>
            <a:off x="7189342" y="4325420"/>
            <a:ext cx="3041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00B0F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데이터를 분석한다</a:t>
            </a:r>
            <a:r>
              <a:rPr lang="en-US" altLang="ko-KR" dirty="0">
                <a:solidFill>
                  <a:srgbClr val="00B0F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  <a:endParaRPr lang="ko-KR" altLang="en-US" dirty="0">
              <a:solidFill>
                <a:srgbClr val="00B0F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E813714-76DC-46D4-85F1-E155FBA29A54}"/>
              </a:ext>
            </a:extLst>
          </p:cNvPr>
          <p:cNvSpPr txBox="1"/>
          <p:nvPr/>
        </p:nvSpPr>
        <p:spPr>
          <a:xfrm>
            <a:off x="7189342" y="4865139"/>
            <a:ext cx="33391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00B0F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모델을 선택한다</a:t>
            </a:r>
            <a:r>
              <a:rPr lang="en-US" altLang="ko-KR" dirty="0">
                <a:solidFill>
                  <a:srgbClr val="00B0F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  <a:endParaRPr lang="ko-KR" altLang="en-US" dirty="0">
              <a:solidFill>
                <a:srgbClr val="00B0F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8E718D7-5ED7-4E85-86FB-33B482583F10}"/>
              </a:ext>
            </a:extLst>
          </p:cNvPr>
          <p:cNvSpPr txBox="1"/>
          <p:nvPr/>
        </p:nvSpPr>
        <p:spPr>
          <a:xfrm>
            <a:off x="7189342" y="5404858"/>
            <a:ext cx="60977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dirty="0">
                <a:solidFill>
                  <a:srgbClr val="00B0F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훈련 데이터로 모델을 훈련시킨다</a:t>
            </a:r>
            <a:r>
              <a:rPr lang="en-US" altLang="ko-KR" sz="1800" dirty="0">
                <a:solidFill>
                  <a:srgbClr val="00B0F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  <a:endParaRPr lang="ko-KR" altLang="en-US" dirty="0">
              <a:solidFill>
                <a:srgbClr val="00B0F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7976655-2A76-4520-B57C-B7DB0AA2F566}"/>
              </a:ext>
            </a:extLst>
          </p:cNvPr>
          <p:cNvSpPr txBox="1"/>
          <p:nvPr/>
        </p:nvSpPr>
        <p:spPr>
          <a:xfrm>
            <a:off x="7189342" y="6119072"/>
            <a:ext cx="66422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dirty="0">
                <a:solidFill>
                  <a:srgbClr val="00B0F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새로운 데이터에 모델을 적용하여 예측을 수행</a:t>
            </a:r>
          </a:p>
        </p:txBody>
      </p:sp>
    </p:spTree>
    <p:extLst>
      <p:ext uri="{BB962C8B-B14F-4D97-AF65-F5344CB8AC3E}">
        <p14:creationId xmlns:p14="http://schemas.microsoft.com/office/powerpoint/2010/main" val="5849444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27895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1.6 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테스트와 검증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DD1412-CE2F-4AB6-B104-1574DC219834}"/>
              </a:ext>
            </a:extLst>
          </p:cNvPr>
          <p:cNvSpPr txBox="1"/>
          <p:nvPr/>
        </p:nvSpPr>
        <p:spPr>
          <a:xfrm>
            <a:off x="670602" y="972584"/>
            <a:ext cx="11521397" cy="44626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학습시킨 모델이 새로운 데이터가 들어왔을 때 얼마나 잘 적용할 수 있을까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?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훈련 데이터를 훈련 세트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(trainset)/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데이터 세트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</a:t>
            </a:r>
            <a:r>
              <a:rPr lang="en-US" altLang="ko-KR" sz="24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testset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)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로 나누는 것</a:t>
            </a:r>
            <a:b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</a:b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	</a:t>
            </a:r>
            <a:r>
              <a:rPr lang="en-US" altLang="ko-KR" sz="24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i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)  </a:t>
            </a:r>
            <a:r>
              <a:rPr lang="ko-KR" altLang="en-US" sz="2400" dirty="0">
                <a:highlight>
                  <a:srgbClr val="C0C0C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훈련 세트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(trainset)  :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이를 이용하여 모델을 훈련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 lvl="2">
              <a:lnSpc>
                <a:spcPct val="150000"/>
              </a:lnSpc>
            </a:pP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ii)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</a:t>
            </a:r>
            <a:r>
              <a:rPr lang="ko-KR" altLang="en-US" sz="2400" dirty="0">
                <a:highlight>
                  <a:srgbClr val="C0C0C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테스트 세트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</a:t>
            </a:r>
            <a:r>
              <a:rPr lang="en-US" altLang="ko-KR" sz="24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testset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):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이를 이용하여 모델을 테스트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 lvl="2">
              <a:lnSpc>
                <a:spcPct val="150000"/>
              </a:lnSpc>
            </a:pP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highlight>
                  <a:srgbClr val="C0C0C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일반화 오차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(generalized error)</a:t>
            </a:r>
          </a:p>
          <a:p>
            <a:pPr lvl="1">
              <a:lnSpc>
                <a:spcPct val="150000"/>
              </a:lnSpc>
            </a:pP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새로운 샘플에 대한 오류 비율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 lvl="1">
              <a:lnSpc>
                <a:spcPct val="150000"/>
              </a:lnSpc>
            </a:pP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	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이전에 학습한 적이 없는 새로운 데이터에 얼마나 잘 </a:t>
            </a:r>
            <a:r>
              <a:rPr lang="ko-KR" altLang="en-US" sz="24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작동하는지의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척도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0227721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41504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2.1 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실제 데이터로 작업하기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DD1412-CE2F-4AB6-B104-1574DC219834}"/>
              </a:ext>
            </a:extLst>
          </p:cNvPr>
          <p:cNvSpPr txBox="1"/>
          <p:nvPr/>
        </p:nvSpPr>
        <p:spPr>
          <a:xfrm>
            <a:off x="670603" y="1280807"/>
            <a:ext cx="10646896" cy="28006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이번 수업에서는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...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인공적으로 만들어진 데이터셋보다는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실제 데이터로 실험해볼 것입니다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캘리포니아 주택 가격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   (California Housing Prices)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   데이터셋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 </a:t>
            </a:r>
            <a:r>
              <a:rPr lang="en-US" altLang="ko-KR" sz="2400" i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in </a:t>
            </a:r>
            <a:r>
              <a:rPr lang="en-US" altLang="ko-KR" sz="2400" i="1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StatLib</a:t>
            </a:r>
            <a:endParaRPr lang="en-US" altLang="ko-KR" sz="2400" i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A4F02C4-4729-4AD7-97BE-941FCE5889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9116" y="2492476"/>
            <a:ext cx="5877745" cy="4134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9410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0695ABC2-81A7-43CE-98FF-67561A4148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5664"/>
          <a:stretch/>
        </p:blipFill>
        <p:spPr>
          <a:xfrm>
            <a:off x="7564504" y="0"/>
            <a:ext cx="4627495" cy="6858000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F15D3B81-7419-8B45-B238-88614EE327DD}"/>
              </a:ext>
            </a:extLst>
          </p:cNvPr>
          <p:cNvGrpSpPr/>
          <p:nvPr/>
        </p:nvGrpSpPr>
        <p:grpSpPr>
          <a:xfrm>
            <a:off x="1311153" y="1231433"/>
            <a:ext cx="4746608" cy="4395133"/>
            <a:chOff x="593574" y="850681"/>
            <a:chExt cx="4746608" cy="4395133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914688D-6F07-9F40-8196-D7F15E4679DD}"/>
                </a:ext>
              </a:extLst>
            </p:cNvPr>
            <p:cNvSpPr txBox="1"/>
            <p:nvPr/>
          </p:nvSpPr>
          <p:spPr>
            <a:xfrm>
              <a:off x="718404" y="860344"/>
              <a:ext cx="285046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1.1 </a:t>
              </a:r>
              <a:r>
                <a:rPr lang="ko-KR" altLang="en-US" sz="2800" b="1" dirty="0" err="1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머신러닝이란</a:t>
              </a:r>
              <a:r>
                <a:rPr lang="en-US" altLang="ko-KR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?</a:t>
              </a:r>
              <a:endParaRPr lang="ko-KR" altLang="en-US" sz="2800" b="1" dirty="0">
                <a:latin typeface="KoPubWorldDotum_Pro Bold" panose="00000800000000000000" pitchFamily="50" charset="-127"/>
                <a:ea typeface="KoPubWorldDotum_Pro Bold" panose="00000800000000000000" pitchFamily="50" charset="-127"/>
                <a:cs typeface="KoPubWorldDotum_Pro Bold" panose="00000800000000000000" pitchFamily="50" charset="-127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9B030700-7EB9-A242-B00A-22695CA1CC87}"/>
                </a:ext>
              </a:extLst>
            </p:cNvPr>
            <p:cNvSpPr/>
            <p:nvPr/>
          </p:nvSpPr>
          <p:spPr>
            <a:xfrm>
              <a:off x="593574" y="850681"/>
              <a:ext cx="42922" cy="477284"/>
            </a:xfrm>
            <a:prstGeom prst="rect">
              <a:avLst/>
            </a:prstGeom>
            <a:solidFill>
              <a:srgbClr val="13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D6BF6C0-CC04-6246-8536-C812A49B878D}"/>
                </a:ext>
              </a:extLst>
            </p:cNvPr>
            <p:cNvSpPr txBox="1"/>
            <p:nvPr/>
          </p:nvSpPr>
          <p:spPr>
            <a:xfrm>
              <a:off x="718404" y="1642574"/>
              <a:ext cx="462177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1.2 </a:t>
              </a:r>
              <a:r>
                <a:rPr lang="ko-KR" altLang="en-US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왜 </a:t>
              </a:r>
              <a:r>
                <a:rPr lang="ko-KR" altLang="en-US" sz="2800" b="1" dirty="0" err="1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머신러닝을</a:t>
              </a:r>
              <a:r>
                <a:rPr lang="ko-KR" altLang="en-US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 사용하는가</a:t>
              </a:r>
              <a:r>
                <a:rPr lang="en-US" altLang="ko-KR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?</a:t>
              </a: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FE9A15BE-CC1D-9C4B-8BDF-EA4BB4601CD7}"/>
                </a:ext>
              </a:extLst>
            </p:cNvPr>
            <p:cNvSpPr/>
            <p:nvPr/>
          </p:nvSpPr>
          <p:spPr>
            <a:xfrm>
              <a:off x="593574" y="1639564"/>
              <a:ext cx="42922" cy="477284"/>
            </a:xfrm>
            <a:prstGeom prst="rect">
              <a:avLst/>
            </a:prstGeom>
            <a:solidFill>
              <a:srgbClr val="13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2217EBA-D35A-BC49-B02D-A8CEEFBC65AD}"/>
                </a:ext>
              </a:extLst>
            </p:cNvPr>
            <p:cNvSpPr txBox="1"/>
            <p:nvPr/>
          </p:nvSpPr>
          <p:spPr>
            <a:xfrm>
              <a:off x="718404" y="3207034"/>
              <a:ext cx="413446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1.4 </a:t>
              </a:r>
              <a:r>
                <a:rPr lang="ko-KR" altLang="en-US" sz="2800" b="1" dirty="0" err="1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머신러닝</a:t>
              </a:r>
              <a:r>
                <a:rPr lang="ko-KR" altLang="en-US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 시스템의 종류</a:t>
              </a:r>
              <a:endParaRPr lang="en-US" altLang="ko-KR" sz="2800" b="1" dirty="0">
                <a:solidFill>
                  <a:srgbClr val="0070C0"/>
                </a:solidFill>
                <a:latin typeface="KoPubWorldDotum_Pro Bold" panose="00000800000000000000" pitchFamily="50" charset="-127"/>
                <a:ea typeface="KoPubWorldDotum_Pro Bold" panose="00000800000000000000" pitchFamily="50" charset="-127"/>
                <a:cs typeface="KoPubWorldDotum_Pro Bold" panose="00000800000000000000" pitchFamily="50" charset="-127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6EBC2A4A-B497-F444-B4E0-15E96F036847}"/>
                </a:ext>
              </a:extLst>
            </p:cNvPr>
            <p:cNvSpPr/>
            <p:nvPr/>
          </p:nvSpPr>
          <p:spPr>
            <a:xfrm>
              <a:off x="593574" y="3207035"/>
              <a:ext cx="42922" cy="477284"/>
            </a:xfrm>
            <a:prstGeom prst="rect">
              <a:avLst/>
            </a:prstGeom>
            <a:solidFill>
              <a:srgbClr val="13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3811D2A-667B-6E40-AD93-0D6BB93DDD95}"/>
                </a:ext>
              </a:extLst>
            </p:cNvPr>
            <p:cNvSpPr txBox="1"/>
            <p:nvPr/>
          </p:nvSpPr>
          <p:spPr>
            <a:xfrm>
              <a:off x="718404" y="3989264"/>
              <a:ext cx="455124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1.5 </a:t>
              </a:r>
              <a:r>
                <a:rPr lang="ko-KR" altLang="en-US" sz="2800" b="1" dirty="0" err="1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머신러닝의</a:t>
              </a:r>
              <a:r>
                <a:rPr lang="ko-KR" altLang="en-US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 주요 도전 과제</a:t>
              </a:r>
              <a:endParaRPr lang="ko-KR" altLang="en-US" sz="2800" b="1" dirty="0">
                <a:latin typeface="KoPubWorldDotum_Pro Bold" panose="00000800000000000000" pitchFamily="50" charset="-127"/>
                <a:ea typeface="KoPubWorldDotum_Pro Bold" panose="00000800000000000000" pitchFamily="50" charset="-127"/>
                <a:cs typeface="KoPubWorldDotum_Pro Bold" panose="00000800000000000000" pitchFamily="50" charset="-127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00DBEFD8-947F-1149-A622-62F60EA8FF50}"/>
                </a:ext>
              </a:extLst>
            </p:cNvPr>
            <p:cNvSpPr/>
            <p:nvPr/>
          </p:nvSpPr>
          <p:spPr>
            <a:xfrm>
              <a:off x="593574" y="3986300"/>
              <a:ext cx="42922" cy="477284"/>
            </a:xfrm>
            <a:prstGeom prst="rect">
              <a:avLst/>
            </a:prstGeom>
            <a:solidFill>
              <a:srgbClr val="13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46AE9BA-4357-4DA9-8B36-F39731737C48}"/>
                </a:ext>
              </a:extLst>
            </p:cNvPr>
            <p:cNvSpPr txBox="1"/>
            <p:nvPr/>
          </p:nvSpPr>
          <p:spPr>
            <a:xfrm>
              <a:off x="718404" y="2424804"/>
              <a:ext cx="340509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1.3 </a:t>
              </a:r>
              <a:r>
                <a:rPr lang="ko-KR" altLang="en-US" sz="2800" b="1" dirty="0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애플리케이션 사례</a:t>
              </a:r>
              <a:endParaRPr lang="en-US" altLang="ko-KR" sz="2800" b="1" dirty="0">
                <a:solidFill>
                  <a:srgbClr val="0070C0"/>
                </a:solidFill>
                <a:latin typeface="KoPubWorldDotum_Pro Bold" panose="00000800000000000000" pitchFamily="50" charset="-127"/>
                <a:ea typeface="KoPubWorldDotum_Pro Bold" panose="00000800000000000000" pitchFamily="50" charset="-127"/>
                <a:cs typeface="KoPubWorldDotum_Pro Bold" panose="00000800000000000000" pitchFamily="50" charset="-127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6FD547F-2F8D-46C8-AE2C-A4FE6545DD5E}"/>
                </a:ext>
              </a:extLst>
            </p:cNvPr>
            <p:cNvSpPr/>
            <p:nvPr/>
          </p:nvSpPr>
          <p:spPr>
            <a:xfrm>
              <a:off x="593574" y="2424805"/>
              <a:ext cx="42922" cy="477284"/>
            </a:xfrm>
            <a:prstGeom prst="rect">
              <a:avLst/>
            </a:prstGeom>
            <a:solidFill>
              <a:srgbClr val="13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1A5B12C-8897-44BC-BB55-96B4F238D3E5}"/>
                </a:ext>
              </a:extLst>
            </p:cNvPr>
            <p:cNvSpPr txBox="1"/>
            <p:nvPr/>
          </p:nvSpPr>
          <p:spPr>
            <a:xfrm>
              <a:off x="718404" y="4722594"/>
              <a:ext cx="277992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1.6 </a:t>
              </a:r>
              <a:r>
                <a:rPr lang="ko-KR" altLang="en-US" sz="2800" b="1">
                  <a:solidFill>
                    <a:srgbClr val="0070C0"/>
                  </a:solidFill>
                  <a:latin typeface="KoPubWorldDotum_Pro Bold" panose="00000800000000000000" pitchFamily="50" charset="-127"/>
                  <a:ea typeface="KoPubWorldDotum_Pro Bold" panose="00000800000000000000" pitchFamily="50" charset="-127"/>
                  <a:cs typeface="KoPubWorldDotum_Pro Bold" panose="00000800000000000000" pitchFamily="50" charset="-127"/>
                </a:rPr>
                <a:t>테스트와 검증</a:t>
              </a:r>
              <a:endParaRPr lang="ko-KR" altLang="en-US" sz="2800" b="1" dirty="0">
                <a:latin typeface="KoPubWorldDotum_Pro Bold" panose="00000800000000000000" pitchFamily="50" charset="-127"/>
                <a:ea typeface="KoPubWorldDotum_Pro Bold" panose="00000800000000000000" pitchFamily="50" charset="-127"/>
                <a:cs typeface="KoPubWorldDotum_Pro Bold" panose="00000800000000000000" pitchFamily="50" charset="-127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5380EF5A-77B0-4BFF-B796-0FE7C4E01518}"/>
                </a:ext>
              </a:extLst>
            </p:cNvPr>
            <p:cNvSpPr/>
            <p:nvPr/>
          </p:nvSpPr>
          <p:spPr>
            <a:xfrm>
              <a:off x="593574" y="4719630"/>
              <a:ext cx="42922" cy="477284"/>
            </a:xfrm>
            <a:prstGeom prst="rect">
              <a:avLst/>
            </a:prstGeom>
            <a:solidFill>
              <a:srgbClr val="13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1D748083-3EDB-E946-9C16-BABD561DC676}"/>
              </a:ext>
            </a:extLst>
          </p:cNvPr>
          <p:cNvSpPr txBox="1"/>
          <p:nvPr/>
        </p:nvSpPr>
        <p:spPr>
          <a:xfrm>
            <a:off x="8685954" y="2944136"/>
            <a:ext cx="244009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6000" b="1" dirty="0">
                <a:solidFill>
                  <a:schemeClr val="bg1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INDEX</a:t>
            </a:r>
            <a:endParaRPr kumimoji="1" lang="ko-Kore-KR" altLang="en-US" sz="6000" b="1" dirty="0">
              <a:solidFill>
                <a:schemeClr val="bg1"/>
              </a:solidFill>
              <a:latin typeface="KoPubWorldDotum_Pro Bold" pitchFamily="2" charset="-127"/>
              <a:ea typeface="KoPubWorldDotum_Pro Bold" pitchFamily="2" charset="-127"/>
              <a:cs typeface="KoPubWorldDotum_Pro Bold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2EC487-5248-4B9D-B3A8-3F65CEE2ADEF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96749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25795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2.2 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큰 그림 보기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DD1412-CE2F-4AB6-B104-1574DC219834}"/>
              </a:ext>
            </a:extLst>
          </p:cNvPr>
          <p:cNvSpPr txBox="1"/>
          <p:nvPr/>
        </p:nvSpPr>
        <p:spPr>
          <a:xfrm>
            <a:off x="670603" y="1280807"/>
            <a:ext cx="11802224" cy="50166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이번 프로젝트의 목적은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캘리포니아 인구조사 데이터를 사용하여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캘리포니아의 주택 가격 모델을 만들어보자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중간주택가격을 포함하는 각각의 샘플 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= Label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이 있는 훈련 샘플</a:t>
            </a:r>
            <a:b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</a:b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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이는 </a:t>
            </a:r>
            <a:r>
              <a:rPr lang="ko-KR" altLang="en-US" sz="2400" dirty="0">
                <a:highlight>
                  <a:srgbClr val="C0C0C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지도학습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에 해당한다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.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주택의 가격을 예측해야 한다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 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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특정 값을 예측 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 </a:t>
            </a:r>
            <a:r>
              <a:rPr lang="ko-KR" altLang="en-US" sz="2400" dirty="0">
                <a:highlight>
                  <a:srgbClr val="C0C0C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회귀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(regression)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예측에 사용하는 특성이 여러 개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(x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값 여러 개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)  </a:t>
            </a:r>
            <a:r>
              <a:rPr lang="ko-KR" altLang="en-US" sz="2400" dirty="0">
                <a:highlight>
                  <a:srgbClr val="C0C0C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다중회귀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(multiple regression)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주택가격 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1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개만 예측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(y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값 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1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개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)  </a:t>
            </a:r>
            <a:r>
              <a:rPr lang="ko-KR" altLang="en-US" sz="2400" dirty="0" err="1">
                <a:highlight>
                  <a:srgbClr val="C0C0C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단변량</a:t>
            </a:r>
            <a:r>
              <a:rPr lang="ko-KR" altLang="en-US" sz="2400" dirty="0">
                <a:highlight>
                  <a:srgbClr val="C0C0C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회귀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(univariate regression)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489857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25795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2.2 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큰 그림 보기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7DD1412-CE2F-4AB6-B104-1574DC219834}"/>
                  </a:ext>
                </a:extLst>
              </p:cNvPr>
              <p:cNvSpPr txBox="1"/>
              <p:nvPr/>
            </p:nvSpPr>
            <p:spPr>
              <a:xfrm>
                <a:off x="670603" y="1003409"/>
                <a:ext cx="11802224" cy="51182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24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성능 측정의 지표</a:t>
                </a:r>
                <a:endParaRPr lang="en-US" altLang="ko-KR" sz="24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ko-KR" sz="24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endParaRPr>
              </a:p>
              <a:p>
                <a:pPr marL="457200" indent="-457200">
                  <a:buAutoNum type="arabicParenR"/>
                </a:pPr>
                <a:r>
                  <a:rPr lang="ko-KR" altLang="en-US" sz="2400" dirty="0">
                    <a:highlight>
                      <a:srgbClr val="C0C0C0"/>
                    </a:highlight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평균 제곱근 오차</a:t>
                </a:r>
                <a:r>
                  <a:rPr lang="en-US" altLang="ko-KR" sz="24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(RMSE; root mean square error)</a:t>
                </a:r>
                <a:br>
                  <a:rPr lang="en-US" altLang="ko-KR" sz="24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</a:br>
                <a14:m>
                  <m:oMath xmlns:m="http://schemas.openxmlformats.org/officeDocument/2006/math">
                    <m:r>
                      <a:rPr lang="en-US" altLang="ko-KR" sz="2400" b="0" i="1" smtClean="0">
                        <a:latin typeface="Cambria Math" panose="02040503050406030204" pitchFamily="18" charset="0"/>
                        <a:ea typeface="에스코어 드림 4 Regular" panose="020B0503030302020204" pitchFamily="34" charset="-127"/>
                      </a:rPr>
                      <m:t>𝑅𝑀𝑆𝐸</m:t>
                    </m:r>
                    <m:d>
                      <m:dPr>
                        <m:ctrlPr>
                          <a:rPr lang="en-US" altLang="ko-KR" sz="2400" b="0" i="1" smtClean="0">
                            <a:latin typeface="Cambria Math" panose="02040503050406030204" pitchFamily="18" charset="0"/>
                            <a:ea typeface="에스코어 드림 4 Regular" panose="020B0503030302020204" pitchFamily="34" charset="-127"/>
                          </a:rPr>
                        </m:ctrlPr>
                      </m:dPr>
                      <m:e>
                        <m:r>
                          <a:rPr lang="en-US" altLang="ko-KR" sz="2400" b="0" i="1" smtClean="0">
                            <a:latin typeface="Cambria Math" panose="02040503050406030204" pitchFamily="18" charset="0"/>
                            <a:ea typeface="에스코어 드림 4 Regular" panose="020B0503030302020204" pitchFamily="34" charset="-127"/>
                          </a:rPr>
                          <m:t>𝑋</m:t>
                        </m:r>
                        <m:r>
                          <a:rPr lang="en-US" altLang="ko-KR" sz="2400" b="0" i="1" smtClean="0">
                            <a:latin typeface="Cambria Math" panose="02040503050406030204" pitchFamily="18" charset="0"/>
                            <a:ea typeface="에스코어 드림 4 Regular" panose="020B0503030302020204" pitchFamily="34" charset="-127"/>
                          </a:rPr>
                          <m:t>, </m:t>
                        </m:r>
                        <m:r>
                          <a:rPr lang="en-US" altLang="ko-KR" sz="2400" b="0" i="1" smtClean="0">
                            <a:latin typeface="Cambria Math" panose="02040503050406030204" pitchFamily="18" charset="0"/>
                            <a:ea typeface="에스코어 드림 4 Regular" panose="020B0503030302020204" pitchFamily="34" charset="-127"/>
                          </a:rPr>
                          <m:t>h</m:t>
                        </m:r>
                      </m:e>
                    </m:d>
                    <m:r>
                      <a:rPr lang="en-US" altLang="ko-KR" sz="2400" b="0" i="1" smtClean="0">
                        <a:latin typeface="Cambria Math" panose="02040503050406030204" pitchFamily="18" charset="0"/>
                        <a:ea typeface="에스코어 드림 4 Regular" panose="020B0503030302020204" pitchFamily="34" charset="-127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ko-KR" sz="2400" b="0" i="1" smtClean="0">
                            <a:latin typeface="Cambria Math" panose="02040503050406030204" pitchFamily="18" charset="0"/>
                            <a:ea typeface="에스코어 드림 4 Regular" panose="020B0503030302020204" pitchFamily="34" charset="-127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altLang="ko-KR" sz="2400" b="0" i="1" smtClean="0">
                                <a:latin typeface="Cambria Math" panose="02040503050406030204" pitchFamily="18" charset="0"/>
                                <a:ea typeface="에스코어 드림 4 Regular" panose="020B0503030302020204" pitchFamily="34" charset="-127"/>
                              </a:rPr>
                            </m:ctrlPr>
                          </m:fPr>
                          <m:num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  <a:ea typeface="에스코어 드림 4 Regular" panose="020B0503030302020204" pitchFamily="34" charset="-127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  <a:ea typeface="에스코어 드림 4 Regular" panose="020B0503030302020204" pitchFamily="34" charset="-127"/>
                              </a:rPr>
                              <m:t>𝑚</m:t>
                            </m:r>
                          </m:den>
                        </m:f>
                        <m:nary>
                          <m:naryPr>
                            <m:chr m:val="∑"/>
                            <m:ctrlPr>
                              <a:rPr lang="en-US" altLang="ko-KR" sz="2400" b="0" i="1" smtClean="0">
                                <a:latin typeface="Cambria Math" panose="02040503050406030204" pitchFamily="18" charset="0"/>
                                <a:ea typeface="에스코어 드림 4 Regular" panose="020B0503030302020204" pitchFamily="34" charset="-127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ko-KR" sz="2400" b="0" i="1" smtClean="0">
                                <a:latin typeface="Cambria Math" panose="02040503050406030204" pitchFamily="18" charset="0"/>
                                <a:ea typeface="에스코어 드림 4 Regular" panose="020B0503030302020204" pitchFamily="34" charset="-127"/>
                              </a:rPr>
                              <m:t>𝑖</m:t>
                            </m:r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  <a:ea typeface="에스코어 드림 4 Regular" panose="020B0503030302020204" pitchFamily="34" charset="-127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  <a:ea typeface="에스코어 드림 4 Regular" panose="020B0503030302020204" pitchFamily="34" charset="-127"/>
                              </a:rPr>
                              <m:t>𝑚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altLang="ko-KR" sz="2400" b="0" i="1" smtClean="0">
                                    <a:latin typeface="Cambria Math" panose="02040503050406030204" pitchFamily="18" charset="0"/>
                                    <a:ea typeface="에스코어 드림 4 Regular" panose="020B0503030302020204" pitchFamily="34" charset="-127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altLang="ko-KR" sz="2400" b="0" i="1" smtClean="0">
                                        <a:latin typeface="Cambria Math" panose="02040503050406030204" pitchFamily="18" charset="0"/>
                                        <a:ea typeface="에스코어 드림 4 Regular" panose="020B0503030302020204" pitchFamily="34" charset="-127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R" sz="2400" b="0" i="1" smtClean="0">
                                        <a:latin typeface="Cambria Math" panose="02040503050406030204" pitchFamily="18" charset="0"/>
                                        <a:ea typeface="에스코어 드림 4 Regular" panose="020B0503030302020204" pitchFamily="34" charset="-127"/>
                                      </a:rPr>
                                      <m:t>h</m:t>
                                    </m:r>
                                    <m:d>
                                      <m:dPr>
                                        <m:ctrlPr>
                                          <a:rPr lang="en-US" altLang="ko-KR" sz="2400" b="0" i="1" smtClean="0">
                                            <a:latin typeface="Cambria Math" panose="02040503050406030204" pitchFamily="18" charset="0"/>
                                            <a:ea typeface="에스코어 드림 4 Regular" panose="020B0503030302020204" pitchFamily="34" charset="-127"/>
                                          </a:rPr>
                                        </m:ctrlPr>
                                      </m:dPr>
                                      <m:e>
                                        <m:sSup>
                                          <m:sSupPr>
                                            <m:ctrlPr>
                                              <a:rPr lang="en-US" altLang="ko-KR" sz="2400" b="0" i="1" smtClean="0">
                                                <a:latin typeface="Cambria Math" panose="02040503050406030204" pitchFamily="18" charset="0"/>
                                                <a:ea typeface="에스코어 드림 4 Regular" panose="020B0503030302020204" pitchFamily="34" charset="-127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ko-KR" sz="2400" b="0" i="1" smtClean="0">
                                                <a:latin typeface="Cambria Math" panose="02040503050406030204" pitchFamily="18" charset="0"/>
                                                <a:ea typeface="에스코어 드림 4 Regular" panose="020B0503030302020204" pitchFamily="34" charset="-127"/>
                                              </a:rPr>
                                              <m:t>𝑥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ko-KR" sz="2400" b="0" i="1" smtClean="0">
                                                <a:latin typeface="Cambria Math" panose="02040503050406030204" pitchFamily="18" charset="0"/>
                                                <a:ea typeface="에스코어 드림 4 Regular" panose="020B0503030302020204" pitchFamily="34" charset="-127"/>
                                              </a:rPr>
                                              <m:t>𝑖</m:t>
                                            </m:r>
                                          </m:sup>
                                        </m:sSup>
                                      </m:e>
                                    </m:d>
                                    <m:r>
                                      <a:rPr lang="en-US" altLang="ko-KR" sz="2400" b="0" i="1" smtClean="0">
                                        <a:latin typeface="Cambria Math" panose="02040503050406030204" pitchFamily="18" charset="0"/>
                                        <a:ea typeface="에스코어 드림 4 Regular" panose="020B0503030302020204" pitchFamily="34" charset="-127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en-US" altLang="ko-KR" sz="2400" b="0" i="1" smtClean="0">
                                            <a:latin typeface="Cambria Math" panose="02040503050406030204" pitchFamily="18" charset="0"/>
                                            <a:ea typeface="에스코어 드림 4 Regular" panose="020B0503030302020204" pitchFamily="34" charset="-127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ko-KR" sz="2400" b="0" i="1" smtClean="0">
                                            <a:latin typeface="Cambria Math" panose="02040503050406030204" pitchFamily="18" charset="0"/>
                                            <a:ea typeface="에스코어 드림 4 Regular" panose="020B0503030302020204" pitchFamily="34" charset="-127"/>
                                          </a:rPr>
                                          <m:t>𝑦</m:t>
                                        </m:r>
                                      </m:e>
                                      <m:sup>
                                        <m:r>
                                          <a:rPr lang="en-US" altLang="ko-KR" sz="2400" b="0" i="1" smtClean="0">
                                            <a:latin typeface="Cambria Math" panose="02040503050406030204" pitchFamily="18" charset="0"/>
                                            <a:ea typeface="에스코어 드림 4 Regular" panose="020B0503030302020204" pitchFamily="34" charset="-127"/>
                                          </a:rPr>
                                          <m:t>𝑖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  <m:sup>
                                <m:r>
                                  <a:rPr lang="en-US" altLang="ko-KR" sz="2400" b="0" i="1" smtClean="0">
                                    <a:latin typeface="Cambria Math" panose="02040503050406030204" pitchFamily="18" charset="0"/>
                                    <a:ea typeface="에스코어 드림 4 Regular" panose="020B0503030302020204" pitchFamily="34" charset="-127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e>
                    </m:rad>
                  </m:oMath>
                </a14:m>
                <a:endParaRPr lang="en-US" altLang="ko-KR" sz="24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endParaRPr>
              </a:p>
              <a:p>
                <a:pPr marL="457200" indent="-457200">
                  <a:lnSpc>
                    <a:spcPct val="150000"/>
                  </a:lnSpc>
                  <a:buAutoNum type="arabicParenR"/>
                </a:pPr>
                <a:r>
                  <a:rPr lang="ko-KR" altLang="en-US" sz="2400" dirty="0">
                    <a:highlight>
                      <a:srgbClr val="C0C0C0"/>
                    </a:highlight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평균 절대 오차</a:t>
                </a:r>
                <a:r>
                  <a:rPr lang="en-US" altLang="ko-KR" sz="24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(MAE; mean absolute error)</a:t>
                </a:r>
                <a:br>
                  <a:rPr lang="en-US" altLang="ko-KR" sz="24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</a:br>
                <a14:m>
                  <m:oMath xmlns:m="http://schemas.openxmlformats.org/officeDocument/2006/math">
                    <m:r>
                      <a:rPr lang="en-US" altLang="ko-KR" sz="2400" b="0" i="1" smtClean="0">
                        <a:latin typeface="Cambria Math" panose="02040503050406030204" pitchFamily="18" charset="0"/>
                        <a:ea typeface="에스코어 드림 4 Regular" panose="020B0503030302020204" pitchFamily="34" charset="-127"/>
                      </a:rPr>
                      <m:t>𝑀𝐴𝐸</m:t>
                    </m:r>
                    <m:d>
                      <m:dPr>
                        <m:ctrlPr>
                          <a:rPr lang="en-US" altLang="ko-KR" sz="2400" b="0" i="1" smtClean="0">
                            <a:latin typeface="Cambria Math" panose="02040503050406030204" pitchFamily="18" charset="0"/>
                            <a:ea typeface="에스코어 드림 4 Regular" panose="020B0503030302020204" pitchFamily="34" charset="-127"/>
                          </a:rPr>
                        </m:ctrlPr>
                      </m:dPr>
                      <m:e>
                        <m:r>
                          <a:rPr lang="en-US" altLang="ko-KR" sz="2400" b="0" i="1" smtClean="0">
                            <a:latin typeface="Cambria Math" panose="02040503050406030204" pitchFamily="18" charset="0"/>
                            <a:ea typeface="에스코어 드림 4 Regular" panose="020B0503030302020204" pitchFamily="34" charset="-127"/>
                          </a:rPr>
                          <m:t>𝑋</m:t>
                        </m:r>
                        <m:r>
                          <a:rPr lang="en-US" altLang="ko-KR" sz="2400" b="0" i="1" smtClean="0">
                            <a:latin typeface="Cambria Math" panose="02040503050406030204" pitchFamily="18" charset="0"/>
                            <a:ea typeface="에스코어 드림 4 Regular" panose="020B0503030302020204" pitchFamily="34" charset="-127"/>
                          </a:rPr>
                          <m:t>, </m:t>
                        </m:r>
                        <m:r>
                          <a:rPr lang="en-US" altLang="ko-KR" sz="2400" b="0" i="1" smtClean="0">
                            <a:latin typeface="Cambria Math" panose="02040503050406030204" pitchFamily="18" charset="0"/>
                            <a:ea typeface="에스코어 드림 4 Regular" panose="020B0503030302020204" pitchFamily="34" charset="-127"/>
                          </a:rPr>
                          <m:t>h</m:t>
                        </m:r>
                      </m:e>
                    </m:d>
                    <m:r>
                      <a:rPr lang="en-US" altLang="ko-KR" sz="2400" b="0" i="1" smtClean="0">
                        <a:latin typeface="Cambria Math" panose="02040503050406030204" pitchFamily="18" charset="0"/>
                        <a:ea typeface="에스코어 드림 4 Regular" panose="020B0503030302020204" pitchFamily="34" charset="-127"/>
                      </a:rPr>
                      <m:t>=</m:t>
                    </m:r>
                    <m:f>
                      <m:fPr>
                        <m:ctrlPr>
                          <a:rPr lang="en-US" altLang="ko-KR" sz="2400" b="0" i="1" smtClean="0">
                            <a:latin typeface="Cambria Math" panose="02040503050406030204" pitchFamily="18" charset="0"/>
                            <a:ea typeface="에스코어 드림 4 Regular" panose="020B0503030302020204" pitchFamily="34" charset="-127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latin typeface="Cambria Math" panose="02040503050406030204" pitchFamily="18" charset="0"/>
                            <a:ea typeface="에스코어 드림 4 Regular" panose="020B0503030302020204" pitchFamily="34" charset="-127"/>
                          </a:rPr>
                          <m:t>1</m:t>
                        </m:r>
                      </m:num>
                      <m:den>
                        <m:r>
                          <a:rPr lang="en-US" altLang="ko-KR" sz="2400" b="0" i="1" smtClean="0">
                            <a:latin typeface="Cambria Math" panose="02040503050406030204" pitchFamily="18" charset="0"/>
                            <a:ea typeface="에스코어 드림 4 Regular" panose="020B0503030302020204" pitchFamily="34" charset="-127"/>
                          </a:rPr>
                          <m:t>𝑚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altLang="ko-KR" sz="2400" b="0" i="1" smtClean="0">
                            <a:latin typeface="Cambria Math" panose="02040503050406030204" pitchFamily="18" charset="0"/>
                            <a:ea typeface="에스코어 드림 4 Regular" panose="020B0503030302020204" pitchFamily="34" charset="-127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sz="2400" b="0" i="1" smtClean="0">
                            <a:latin typeface="Cambria Math" panose="02040503050406030204" pitchFamily="18" charset="0"/>
                            <a:ea typeface="에스코어 드림 4 Regular" panose="020B0503030302020204" pitchFamily="34" charset="-127"/>
                          </a:rPr>
                          <m:t>𝑖</m:t>
                        </m:r>
                        <m:r>
                          <a:rPr lang="en-US" altLang="ko-KR" sz="2400" b="0" i="1" smtClean="0">
                            <a:latin typeface="Cambria Math" panose="02040503050406030204" pitchFamily="18" charset="0"/>
                            <a:ea typeface="에스코어 드림 4 Regular" panose="020B0503030302020204" pitchFamily="34" charset="-127"/>
                          </a:rPr>
                          <m:t>=1</m:t>
                        </m:r>
                      </m:sub>
                      <m:sup>
                        <m:r>
                          <a:rPr lang="en-US" altLang="ko-KR" sz="2400" b="0" i="1" smtClean="0">
                            <a:latin typeface="Cambria Math" panose="02040503050406030204" pitchFamily="18" charset="0"/>
                            <a:ea typeface="에스코어 드림 4 Regular" panose="020B0503030302020204" pitchFamily="34" charset="-127"/>
                          </a:rPr>
                          <m:t>𝑀</m:t>
                        </m:r>
                      </m:sup>
                      <m:e>
                        <m:r>
                          <a:rPr lang="en-US" altLang="ko-KR" sz="2400" b="0" i="1" smtClean="0">
                            <a:latin typeface="Cambria Math" panose="02040503050406030204" pitchFamily="18" charset="0"/>
                            <a:ea typeface="에스코어 드림 4 Regular" panose="020B0503030302020204" pitchFamily="34" charset="-127"/>
                          </a:rPr>
                          <m:t>|</m:t>
                        </m:r>
                        <m:r>
                          <a:rPr lang="en-US" altLang="ko-KR" sz="2400" b="0" i="1" smtClean="0">
                            <a:latin typeface="Cambria Math" panose="02040503050406030204" pitchFamily="18" charset="0"/>
                            <a:ea typeface="에스코어 드림 4 Regular" panose="020B0503030302020204" pitchFamily="34" charset="-127"/>
                          </a:rPr>
                          <m:t>h</m:t>
                        </m:r>
                        <m:d>
                          <m:dPr>
                            <m:ctrlPr>
                              <a:rPr lang="en-US" altLang="ko-KR" sz="2400" b="0" i="1" smtClean="0">
                                <a:latin typeface="Cambria Math" panose="02040503050406030204" pitchFamily="18" charset="0"/>
                                <a:ea typeface="에스코어 드림 4 Regular" panose="020B0503030302020204" pitchFamily="34" charset="-127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ko-KR" sz="2400" b="0" i="1" smtClean="0">
                                    <a:latin typeface="Cambria Math" panose="02040503050406030204" pitchFamily="18" charset="0"/>
                                    <a:ea typeface="에스코어 드림 4 Regular" panose="020B0503030302020204" pitchFamily="34" charset="-127"/>
                                  </a:rPr>
                                </m:ctrlPr>
                              </m:sSupPr>
                              <m:e>
                                <m:r>
                                  <a:rPr lang="en-US" altLang="ko-KR" sz="2400" b="0" i="1" smtClean="0">
                                    <a:latin typeface="Cambria Math" panose="02040503050406030204" pitchFamily="18" charset="0"/>
                                    <a:ea typeface="에스코어 드림 4 Regular" panose="020B0503030302020204" pitchFamily="34" charset="-127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altLang="ko-KR" sz="2400" b="0" i="1" smtClean="0">
                                    <a:latin typeface="Cambria Math" panose="02040503050406030204" pitchFamily="18" charset="0"/>
                                    <a:ea typeface="에스코어 드림 4 Regular" panose="020B0503030302020204" pitchFamily="34" charset="-127"/>
                                  </a:rPr>
                                  <m:t>𝑖</m:t>
                                </m:r>
                              </m:sup>
                            </m:sSup>
                          </m:e>
                        </m:d>
                        <m:r>
                          <a:rPr lang="en-US" altLang="ko-KR" sz="2400" b="0" i="1" smtClean="0">
                            <a:latin typeface="Cambria Math" panose="02040503050406030204" pitchFamily="18" charset="0"/>
                            <a:ea typeface="에스코어 드림 4 Regular" panose="020B0503030302020204" pitchFamily="34" charset="-127"/>
                          </a:rPr>
                          <m:t>−</m:t>
                        </m:r>
                        <m:sSup>
                          <m:sSupPr>
                            <m:ctrlPr>
                              <a:rPr lang="en-US" altLang="ko-KR" sz="2400" b="0" i="1" smtClean="0">
                                <a:latin typeface="Cambria Math" panose="02040503050406030204" pitchFamily="18" charset="0"/>
                                <a:ea typeface="에스코어 드림 4 Regular" panose="020B0503030302020204" pitchFamily="34" charset="-127"/>
                              </a:rPr>
                            </m:ctrlPr>
                          </m:sSupPr>
                          <m:e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  <a:ea typeface="에스코어 드림 4 Regular" panose="020B0503030302020204" pitchFamily="34" charset="-127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  <a:ea typeface="에스코어 드림 4 Regular" panose="020B0503030302020204" pitchFamily="34" charset="-127"/>
                              </a:rPr>
                              <m:t>𝑖</m:t>
                            </m:r>
                          </m:sup>
                        </m:sSup>
                        <m:r>
                          <a:rPr lang="en-US" altLang="ko-KR" sz="2400" b="0" i="1" smtClean="0">
                            <a:latin typeface="Cambria Math" panose="02040503050406030204" pitchFamily="18" charset="0"/>
                            <a:ea typeface="에스코어 드림 4 Regular" panose="020B0503030302020204" pitchFamily="34" charset="-127"/>
                          </a:rPr>
                          <m:t>|</m:t>
                        </m:r>
                      </m:e>
                    </m:nary>
                  </m:oMath>
                </a14:m>
                <a:endParaRPr lang="en-US" altLang="ko-KR" sz="24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7DD1412-CE2F-4AB6-B104-1574DC2198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603" y="1003409"/>
                <a:ext cx="11802224" cy="5118261"/>
              </a:xfrm>
              <a:prstGeom prst="rect">
                <a:avLst/>
              </a:prstGeom>
              <a:blipFill>
                <a:blip r:embed="rId3"/>
                <a:stretch>
                  <a:fillRect l="-10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625356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31037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2.3 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데이터 가져오기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DD1412-CE2F-4AB6-B104-1574DC219834}"/>
              </a:ext>
            </a:extLst>
          </p:cNvPr>
          <p:cNvSpPr txBox="1"/>
          <p:nvPr/>
        </p:nvSpPr>
        <p:spPr>
          <a:xfrm>
            <a:off x="670603" y="1003409"/>
            <a:ext cx="11802224" cy="584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CSV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파일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(comma-separated value)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F09A3DC-3307-4178-BC8A-93ABF4E7E1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175" y="2158018"/>
            <a:ext cx="8452789" cy="145826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9DA1BDA-F18C-4ED3-B909-82CFF0CC9632}"/>
              </a:ext>
            </a:extLst>
          </p:cNvPr>
          <p:cNvSpPr txBox="1"/>
          <p:nvPr/>
        </p:nvSpPr>
        <p:spPr>
          <a:xfrm>
            <a:off x="670603" y="1608604"/>
            <a:ext cx="4980184" cy="5026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1) pandas</a:t>
            </a: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로 데이터 불러오기</a:t>
            </a:r>
            <a:endParaRPr lang="en-US" altLang="ko-KR" sz="2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A61AACC-B7E1-4493-86CF-6023D748C9DA}"/>
              </a:ext>
            </a:extLst>
          </p:cNvPr>
          <p:cNvSpPr txBox="1"/>
          <p:nvPr/>
        </p:nvSpPr>
        <p:spPr>
          <a:xfrm>
            <a:off x="670603" y="3607510"/>
            <a:ext cx="4980184" cy="5026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2) </a:t>
            </a: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데이터프레임에 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head(</a:t>
            </a: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메서드 이용</a:t>
            </a:r>
            <a:endParaRPr lang="en-US" altLang="ko-KR" sz="2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0D1479E-9662-4F51-BEE4-4F553B7DB0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3840" y="4110148"/>
            <a:ext cx="8954750" cy="72400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80935FA-C106-45BB-8065-D9677F003698}"/>
              </a:ext>
            </a:extLst>
          </p:cNvPr>
          <p:cNvSpPr txBox="1"/>
          <p:nvPr/>
        </p:nvSpPr>
        <p:spPr>
          <a:xfrm>
            <a:off x="675382" y="4948020"/>
            <a:ext cx="8088474" cy="5026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3) </a:t>
            </a: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숫자형 특성을 알아보기 위한 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describe( ) </a:t>
            </a: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메서드 이용</a:t>
            </a:r>
            <a:endParaRPr lang="en-US" altLang="ko-KR" sz="2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2345F70F-B29A-4474-9051-5EA19EFC92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3840" y="5540876"/>
            <a:ext cx="9050690" cy="496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181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31037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2.3 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데이터 가져오기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DD1412-CE2F-4AB6-B104-1574DC219834}"/>
              </a:ext>
            </a:extLst>
          </p:cNvPr>
          <p:cNvSpPr txBox="1"/>
          <p:nvPr/>
        </p:nvSpPr>
        <p:spPr>
          <a:xfrm>
            <a:off x="670603" y="1003409"/>
            <a:ext cx="11802224" cy="584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CSV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파일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(comma-separated value)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DA1BDA-F18C-4ED3-B909-82CFF0CC9632}"/>
              </a:ext>
            </a:extLst>
          </p:cNvPr>
          <p:cNvSpPr txBox="1"/>
          <p:nvPr/>
        </p:nvSpPr>
        <p:spPr>
          <a:xfrm>
            <a:off x="670603" y="1608604"/>
            <a:ext cx="4980184" cy="5026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4) </a:t>
            </a: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히스토그램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(histogram)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E1BF4FF-FF27-49CD-B574-EB655949AD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174" y="2254568"/>
            <a:ext cx="6597455" cy="119953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7429935-5356-43C1-B933-B4209E274360}"/>
              </a:ext>
            </a:extLst>
          </p:cNvPr>
          <p:cNvSpPr txBox="1"/>
          <p:nvPr/>
        </p:nvSpPr>
        <p:spPr>
          <a:xfrm>
            <a:off x="971174" y="3512944"/>
            <a:ext cx="9580385" cy="9643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데이터의 형태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/</a:t>
            </a: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분포를 빠르게 검토할 수 있다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주어진 값의 범위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수평축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 + </a:t>
            </a: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그 범위에 속한 샘플 수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ko-KR" altLang="en-US" sz="20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수직축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A2997CB4-0A77-47F8-BE17-861F817C05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0729" y="4664479"/>
            <a:ext cx="7640116" cy="1962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5529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31037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2.3 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데이터 가져오기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DD1412-CE2F-4AB6-B104-1574DC219834}"/>
              </a:ext>
            </a:extLst>
          </p:cNvPr>
          <p:cNvSpPr txBox="1"/>
          <p:nvPr/>
        </p:nvSpPr>
        <p:spPr>
          <a:xfrm>
            <a:off x="670603" y="1003409"/>
            <a:ext cx="11802224" cy="584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테스트 세트 만들기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DA1BDA-F18C-4ED3-B909-82CFF0CC9632}"/>
              </a:ext>
            </a:extLst>
          </p:cNvPr>
          <p:cNvSpPr txBox="1"/>
          <p:nvPr/>
        </p:nvSpPr>
        <p:spPr>
          <a:xfrm>
            <a:off x="670603" y="1608604"/>
            <a:ext cx="10898098" cy="5026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무작위로 어떤 샘플을 선택해서 전체 데이터셋의 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20% </a:t>
            </a: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정도를 떼어놓는 것을 해보겠습니다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621E150-32D9-4FA6-B617-3BC127D6E2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973" y="2221635"/>
            <a:ext cx="9259158" cy="213588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1766E73-A8F2-485C-B471-7B39A87A11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1973" y="4531218"/>
            <a:ext cx="8356364" cy="1387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9550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31037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2.3 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데이터 가져오기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DD1412-CE2F-4AB6-B104-1574DC219834}"/>
              </a:ext>
            </a:extLst>
          </p:cNvPr>
          <p:cNvSpPr txBox="1"/>
          <p:nvPr/>
        </p:nvSpPr>
        <p:spPr>
          <a:xfrm>
            <a:off x="670603" y="1003409"/>
            <a:ext cx="11802224" cy="584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테스트 세트 만들기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DA1BDA-F18C-4ED3-B909-82CFF0CC9632}"/>
              </a:ext>
            </a:extLst>
          </p:cNvPr>
          <p:cNvSpPr txBox="1"/>
          <p:nvPr/>
        </p:nvSpPr>
        <p:spPr>
          <a:xfrm>
            <a:off x="670603" y="1608604"/>
            <a:ext cx="10898098" cy="5026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 err="1">
                <a:highlight>
                  <a:srgbClr val="C0C0C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train_test_split</a:t>
            </a:r>
            <a:endParaRPr lang="en-US" altLang="ko-KR" sz="2000" dirty="0">
              <a:highlight>
                <a:srgbClr val="C0C0C0"/>
              </a:highlight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7A81A8-9D37-4806-923B-F0DDF7FBED3D}"/>
              </a:ext>
            </a:extLst>
          </p:cNvPr>
          <p:cNvSpPr txBox="1"/>
          <p:nvPr/>
        </p:nvSpPr>
        <p:spPr>
          <a:xfrm>
            <a:off x="848912" y="2213982"/>
            <a:ext cx="10898098" cy="1887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난수 초기값을 설정할 수 있다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 --&gt; </a:t>
            </a:r>
            <a:r>
              <a:rPr lang="en-US" altLang="ko-KR" sz="20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random_state</a:t>
            </a:r>
            <a:endParaRPr lang="en-US" altLang="ko-KR" sz="2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행의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개수가 같은 여러 개의 데이터셋을 넘겨서 같은 인덱스를 기반으로</a:t>
            </a:r>
            <a:b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</a:b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나눌 수 있다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  <a:b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</a:b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예를 들어 데이터프레임이 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label</a:t>
            </a: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을 따라 여러 개로 나뉘어 있을 때 유용하다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A8F478E-711D-4D5A-92D5-F658983A96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240" y="4268782"/>
            <a:ext cx="9322257" cy="1043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9565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56156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2.4 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데이터 이해를 위한 탐색과 시각화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DD1412-CE2F-4AB6-B104-1574DC219834}"/>
              </a:ext>
            </a:extLst>
          </p:cNvPr>
          <p:cNvSpPr txBox="1"/>
          <p:nvPr/>
        </p:nvSpPr>
        <p:spPr>
          <a:xfrm>
            <a:off x="670603" y="1003409"/>
            <a:ext cx="11802224" cy="584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산점도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데이터 시각화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12415B0-FCAE-4FF3-AAC5-9E6AC34721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133"/>
          <a:stretch/>
        </p:blipFill>
        <p:spPr>
          <a:xfrm>
            <a:off x="678326" y="3083891"/>
            <a:ext cx="5866368" cy="287512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5DA2D2F-704E-4E45-A7D1-179736EF6C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4194" y="3083891"/>
            <a:ext cx="5358765" cy="324213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DDE5941-4BCE-43CE-8306-8636D2AB68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1425" y="1761450"/>
            <a:ext cx="7231291" cy="33514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B254171-87C4-46DD-8FCA-19238A2127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0603" y="2228138"/>
            <a:ext cx="8911724" cy="397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5883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56156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2.4 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데이터 이해를 위한 탐색과 시각화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DD1412-CE2F-4AB6-B104-1574DC219834}"/>
              </a:ext>
            </a:extLst>
          </p:cNvPr>
          <p:cNvSpPr txBox="1"/>
          <p:nvPr/>
        </p:nvSpPr>
        <p:spPr>
          <a:xfrm>
            <a:off x="670603" y="1003409"/>
            <a:ext cx="11802224" cy="22466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srgbClr val="FF0000"/>
                </a:solidFill>
                <a:highlight>
                  <a:srgbClr val="FFFF0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표준 상관계수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(standard correlation coefficient)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두 변수 사이의 통계적 관계를 표현하기 위해 특정한 상관 관계의 정도를</a:t>
            </a:r>
            <a:b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</a:b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수치적으로 나타낸 계수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*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상관계수의 범위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[-1, 1]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59DBABC-2FF1-4949-BFA8-B715C3EBE7F4}"/>
                  </a:ext>
                </a:extLst>
              </p:cNvPr>
              <p:cNvSpPr txBox="1"/>
              <p:nvPr/>
            </p:nvSpPr>
            <p:spPr>
              <a:xfrm>
                <a:off x="2408784" y="3367356"/>
                <a:ext cx="7221977" cy="10372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320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  <m:r>
                        <a:rPr lang="en-US" altLang="ko-KR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  <m:t>𝑐𝑜𝑣</m:t>
                          </m:r>
                          <m:d>
                            <m:dPr>
                              <m:ctrlPr>
                                <a:rPr lang="en-US" altLang="ko-K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32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altLang="ko-KR" sz="32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ko-KR" sz="32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altLang="ko-K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sz="3200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altLang="ko-KR" sz="32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ko-K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sz="3200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altLang="ko-KR" sz="32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sub>
                          </m:sSub>
                        </m:den>
                      </m:f>
                      <m:r>
                        <a:rPr lang="en-US" altLang="ko-KR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n-US" altLang="ko-KR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32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  <m:r>
                                    <a:rPr lang="en-US" altLang="ko-KR" sz="32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ko-KR" sz="3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ko-KR" altLang="en-US" sz="3200" b="0" i="1" smtClean="0"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US" altLang="ko-KR" sz="3200" b="0" i="1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sub>
                                  </m:sSub>
                                </m:e>
                              </m:d>
                              <m:d>
                                <m:dPr>
                                  <m:ctrlPr>
                                    <a:rPr lang="en-US" altLang="ko-KR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3200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  <m:r>
                                    <a:rPr lang="en-US" altLang="ko-KR" sz="32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ko-KR" sz="3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ko-KR" altLang="en-US" sz="3200" b="0" i="1" smtClean="0"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US" altLang="ko-KR" sz="3200" b="0" i="1" smtClean="0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altLang="ko-K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sz="3200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altLang="ko-KR" sz="32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ko-K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sz="3200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altLang="ko-KR" sz="32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ko-KR" altLang="en-US" sz="3200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59DBABC-2FF1-4949-BFA8-B715C3EBE7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8784" y="3367356"/>
                <a:ext cx="7221977" cy="103720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그림 6">
            <a:extLst>
              <a:ext uri="{FF2B5EF4-FFF2-40B4-BE49-F238E27FC236}">
                <a16:creationId xmlns:a16="http://schemas.microsoft.com/office/drawing/2014/main" id="{EA44DC4B-D3A6-4441-99F6-535A840074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099" y="4555354"/>
            <a:ext cx="4429766" cy="50445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1D73004-A56F-4258-8BF7-507822FD89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48156" y="4518762"/>
            <a:ext cx="5699010" cy="2246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2543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56156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2.4 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데이터 이해를 위한 탐색과 시각화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DD1412-CE2F-4AB6-B104-1574DC219834}"/>
              </a:ext>
            </a:extLst>
          </p:cNvPr>
          <p:cNvSpPr txBox="1"/>
          <p:nvPr/>
        </p:nvSpPr>
        <p:spPr>
          <a:xfrm>
            <a:off x="670603" y="1003409"/>
            <a:ext cx="11802224" cy="22452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srgbClr val="FF0000"/>
                </a:solidFill>
                <a:highlight>
                  <a:srgbClr val="FFFF0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표준 상관계수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(standard correlation coefficient)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계수가 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-1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에 가깝다 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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강한 음의 상관관계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계수가 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0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에 가깝다 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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선형적인 상관관계가 없다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계수가 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+1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에 가깝다 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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강한 양의 상관관계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1F85077-186F-4B5F-ACC6-E25381670D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4340" y="3429000"/>
            <a:ext cx="7121174" cy="3174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1152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7CFEDC04-14A9-48DD-B603-135B97F9A92F}"/>
              </a:ext>
            </a:extLst>
          </p:cNvPr>
          <p:cNvSpPr/>
          <p:nvPr/>
        </p:nvSpPr>
        <p:spPr>
          <a:xfrm>
            <a:off x="585627" y="3541449"/>
            <a:ext cx="6954777" cy="1284831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30139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1.1 </a:t>
            </a:r>
            <a:r>
              <a:rPr lang="ko-KR" altLang="en-US" sz="2800" b="1" dirty="0" err="1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머신러닝이란</a:t>
            </a:r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?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5AF2EB-B6A9-425C-8135-6D02C7BBA267}"/>
              </a:ext>
            </a:extLst>
          </p:cNvPr>
          <p:cNvSpPr txBox="1"/>
          <p:nvPr/>
        </p:nvSpPr>
        <p:spPr>
          <a:xfrm>
            <a:off x="670603" y="1280807"/>
            <a:ext cx="1064689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0" i="0" dirty="0">
                <a:solidFill>
                  <a:srgbClr val="000000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명시적인 프로그래밍 없이 컴퓨터가 학습하는 능력을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갖추게 하는 연구 분야</a:t>
            </a:r>
            <a:endParaRPr lang="ko-KR" altLang="en-US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F9F3CB3D-5B67-4057-AE1F-791DE1EAEAD4}"/>
              </a:ext>
            </a:extLst>
          </p:cNvPr>
          <p:cNvSpPr/>
          <p:nvPr/>
        </p:nvSpPr>
        <p:spPr>
          <a:xfrm>
            <a:off x="9842637" y="3490639"/>
            <a:ext cx="1335641" cy="1335641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2400" dirty="0"/>
              <a:t>Program</a:t>
            </a:r>
            <a:endParaRPr lang="ko-KR" altLang="en-US" sz="2400" dirty="0"/>
          </a:p>
        </p:txBody>
      </p:sp>
      <p:sp>
        <p:nvSpPr>
          <p:cNvPr id="4" name="화살표: 아래쪽 3">
            <a:extLst>
              <a:ext uri="{FF2B5EF4-FFF2-40B4-BE49-F238E27FC236}">
                <a16:creationId xmlns:a16="http://schemas.microsoft.com/office/drawing/2014/main" id="{F46AB08A-5ED3-4095-80D9-6FD2FA00CAE2}"/>
              </a:ext>
            </a:extLst>
          </p:cNvPr>
          <p:cNvSpPr/>
          <p:nvPr/>
        </p:nvSpPr>
        <p:spPr>
          <a:xfrm>
            <a:off x="10212506" y="2582304"/>
            <a:ext cx="595902" cy="74138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화살표: 아래쪽 12">
            <a:extLst>
              <a:ext uri="{FF2B5EF4-FFF2-40B4-BE49-F238E27FC236}">
                <a16:creationId xmlns:a16="http://schemas.microsoft.com/office/drawing/2014/main" id="{731C9FF0-71AC-48E4-844A-326E7E2A2665}"/>
              </a:ext>
            </a:extLst>
          </p:cNvPr>
          <p:cNvSpPr/>
          <p:nvPr/>
        </p:nvSpPr>
        <p:spPr>
          <a:xfrm rot="16200000">
            <a:off x="8959059" y="3787768"/>
            <a:ext cx="595902" cy="74138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화살표: 아래쪽 13">
            <a:extLst>
              <a:ext uri="{FF2B5EF4-FFF2-40B4-BE49-F238E27FC236}">
                <a16:creationId xmlns:a16="http://schemas.microsoft.com/office/drawing/2014/main" id="{30096F5B-273A-41FB-9EDA-A1E933901BE0}"/>
              </a:ext>
            </a:extLst>
          </p:cNvPr>
          <p:cNvSpPr/>
          <p:nvPr/>
        </p:nvSpPr>
        <p:spPr>
          <a:xfrm>
            <a:off x="10212506" y="5068650"/>
            <a:ext cx="595902" cy="74138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4360196-4734-4E9D-B08B-AE153A960BBC}"/>
              </a:ext>
            </a:extLst>
          </p:cNvPr>
          <p:cNvSpPr txBox="1"/>
          <p:nvPr/>
        </p:nvSpPr>
        <p:spPr>
          <a:xfrm>
            <a:off x="670603" y="1888789"/>
            <a:ext cx="10646896" cy="28006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0" i="0" dirty="0">
                <a:solidFill>
                  <a:srgbClr val="000000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어떤 작업 </a:t>
            </a:r>
            <a:r>
              <a:rPr lang="en-US" altLang="ko-KR" sz="2400" b="0" i="0" dirty="0">
                <a:solidFill>
                  <a:srgbClr val="000000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T</a:t>
            </a:r>
            <a:r>
              <a:rPr lang="ko-KR" altLang="en-US" sz="2400" b="0" i="0" dirty="0">
                <a:solidFill>
                  <a:srgbClr val="000000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에 대한 컴퓨터 프로그램의 성능을 </a:t>
            </a:r>
            <a:r>
              <a:rPr lang="en-US" altLang="ko-KR" sz="2400" b="0" i="0" dirty="0">
                <a:solidFill>
                  <a:srgbClr val="000000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P</a:t>
            </a:r>
            <a:r>
              <a:rPr lang="ko-KR" altLang="en-US" sz="2400" b="0" i="0" dirty="0">
                <a:solidFill>
                  <a:srgbClr val="000000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로 측정했을 때</a:t>
            </a:r>
            <a:endParaRPr lang="en-US" altLang="ko-KR" sz="2400" b="0" i="0" dirty="0">
              <a:solidFill>
                <a:srgbClr val="000000"/>
              </a:solidFill>
              <a:effectLst/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경험 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E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로 인해 성능이 향상됐다면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</a:t>
            </a:r>
          </a:p>
          <a:p>
            <a:pPr>
              <a:lnSpc>
                <a:spcPct val="150000"/>
              </a:lnSpc>
            </a:pP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이 컴퓨터 프로그램은 작업 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T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와 성능 측정 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P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에 대해</a:t>
            </a: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경험 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E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로 학습한 것이다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  <a:endParaRPr lang="ko-KR" altLang="en-US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EFEB0EA-4997-414E-B93B-78B7E98D6076}"/>
              </a:ext>
            </a:extLst>
          </p:cNvPr>
          <p:cNvSpPr txBox="1"/>
          <p:nvPr/>
        </p:nvSpPr>
        <p:spPr>
          <a:xfrm>
            <a:off x="10017298" y="2003459"/>
            <a:ext cx="9760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</a:t>
            </a:r>
            <a:endParaRPr lang="ko-KR" altLang="en-US" sz="3200" b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C9CF575-6D69-45E1-876E-310709C5642C}"/>
              </a:ext>
            </a:extLst>
          </p:cNvPr>
          <p:cNvSpPr txBox="1"/>
          <p:nvPr/>
        </p:nvSpPr>
        <p:spPr>
          <a:xfrm>
            <a:off x="8096030" y="3860508"/>
            <a:ext cx="9760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</a:t>
            </a:r>
            <a:endParaRPr lang="ko-KR" altLang="en-US" sz="3200" b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B537849-52C5-4FD7-9BDE-BBC6F3F927E2}"/>
              </a:ext>
            </a:extLst>
          </p:cNvPr>
          <p:cNvSpPr txBox="1"/>
          <p:nvPr/>
        </p:nvSpPr>
        <p:spPr>
          <a:xfrm>
            <a:off x="10017298" y="5816095"/>
            <a:ext cx="9760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</a:t>
            </a:r>
            <a:endParaRPr lang="ko-KR" altLang="en-US" sz="3200" b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D76BF77-437B-4E15-8958-3346FB4527D4}"/>
              </a:ext>
            </a:extLst>
          </p:cNvPr>
          <p:cNvSpPr txBox="1"/>
          <p:nvPr/>
        </p:nvSpPr>
        <p:spPr>
          <a:xfrm>
            <a:off x="670603" y="4891830"/>
            <a:ext cx="1064689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공학적 정의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  <a:endParaRPr lang="ko-KR" altLang="en-US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43492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30139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1.1 </a:t>
            </a:r>
            <a:r>
              <a:rPr lang="ko-KR" altLang="en-US" sz="2800" b="1" dirty="0" err="1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머신러닝이란</a:t>
            </a:r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?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5AF2EB-B6A9-425C-8135-6D02C7BBA267}"/>
              </a:ext>
            </a:extLst>
          </p:cNvPr>
          <p:cNvSpPr txBox="1"/>
          <p:nvPr/>
        </p:nvSpPr>
        <p:spPr>
          <a:xfrm>
            <a:off x="670603" y="1280807"/>
            <a:ext cx="10646896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ko-KR" sz="2400" b="1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Training Set</a:t>
            </a:r>
          </a:p>
          <a:p>
            <a:pPr>
              <a:spcBef>
                <a:spcPts val="600"/>
              </a:spcBef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시스템이 학습하는 데 사용하는 샘플</a:t>
            </a: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spcBef>
                <a:spcPts val="600"/>
              </a:spcBef>
            </a:pP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spcBef>
                <a:spcPts val="600"/>
              </a:spcBef>
            </a:pPr>
            <a:r>
              <a:rPr lang="en-US" altLang="ko-KR" sz="2400" b="1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Training Instance</a:t>
            </a:r>
          </a:p>
          <a:p>
            <a:pPr>
              <a:spcBef>
                <a:spcPts val="600"/>
              </a:spcBef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각각의 훈련 데이터들을 일컫는 말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또는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sample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이라고도 함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</a:p>
          <a:p>
            <a:pPr>
              <a:spcBef>
                <a:spcPts val="600"/>
              </a:spcBef>
            </a:pP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spcBef>
                <a:spcPts val="600"/>
              </a:spcBef>
            </a:pPr>
            <a:r>
              <a:rPr lang="en-US" altLang="ko-KR" sz="2400" b="1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Accuracy</a:t>
            </a:r>
          </a:p>
          <a:p>
            <a:pPr>
              <a:spcBef>
                <a:spcPts val="600"/>
              </a:spcBef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정확도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성능 측정의 척도</a:t>
            </a: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spcBef>
                <a:spcPts val="600"/>
              </a:spcBef>
            </a:pP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e.g.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스팸 판정 문제에서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정확히 분류된 메일의 비율 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P</a:t>
            </a:r>
          </a:p>
        </p:txBody>
      </p:sp>
    </p:spTree>
    <p:extLst>
      <p:ext uri="{BB962C8B-B14F-4D97-AF65-F5344CB8AC3E}">
        <p14:creationId xmlns:p14="http://schemas.microsoft.com/office/powerpoint/2010/main" val="37770624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46394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1.2 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왜 </a:t>
            </a:r>
            <a:r>
              <a:rPr lang="ko-KR" altLang="en-US" sz="2800" b="1" dirty="0" err="1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머신러닝을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사용하는가</a:t>
            </a:r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?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DD1412-CE2F-4AB6-B104-1574DC219834}"/>
              </a:ext>
            </a:extLst>
          </p:cNvPr>
          <p:cNvSpPr txBox="1"/>
          <p:nvPr/>
        </p:nvSpPr>
        <p:spPr>
          <a:xfrm>
            <a:off x="670603" y="1280807"/>
            <a:ext cx="10646896" cy="39086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AutoNum type="arabicParenR"/>
            </a:pP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기존의 솔루션으로는 복잡하거나 알려진 정해가 없는 문제</a:t>
            </a: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	e.g. NLP(Natural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Language Processing)</a:t>
            </a:r>
          </a:p>
          <a:p>
            <a:pPr>
              <a:lnSpc>
                <a:spcPct val="150000"/>
              </a:lnSpc>
            </a:pP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2) </a:t>
            </a:r>
            <a:r>
              <a:rPr lang="ko-KR" altLang="en-US" sz="24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머신러닝을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통해 학습한 내용을 조사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	</a:t>
            </a:r>
            <a:r>
              <a:rPr lang="ko-KR" altLang="en-US" sz="2400" b="1" dirty="0" err="1">
                <a:solidFill>
                  <a:srgbClr val="00B0F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데이터마이닝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(data mining)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	: </a:t>
            </a:r>
            <a:r>
              <a:rPr lang="ko-KR" altLang="en-US" sz="24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머신러닝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기술을 적용하여 대용량의 데이터를 분석하여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	 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겉으로는 보이지 않던 패턴을 발견해내는 기술</a:t>
            </a:r>
          </a:p>
        </p:txBody>
      </p:sp>
    </p:spTree>
    <p:extLst>
      <p:ext uri="{BB962C8B-B14F-4D97-AF65-F5344CB8AC3E}">
        <p14:creationId xmlns:p14="http://schemas.microsoft.com/office/powerpoint/2010/main" val="1449229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41504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1.4 </a:t>
            </a:r>
            <a:r>
              <a:rPr lang="ko-KR" altLang="en-US" sz="2800" b="1" dirty="0" err="1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머신러닝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시스템의 종류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DD1412-CE2F-4AB6-B104-1574DC219834}"/>
              </a:ext>
            </a:extLst>
          </p:cNvPr>
          <p:cNvSpPr txBox="1"/>
          <p:nvPr/>
        </p:nvSpPr>
        <p:spPr>
          <a:xfrm>
            <a:off x="670603" y="1280807"/>
            <a:ext cx="10646896" cy="50166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[1]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지도 학습 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vs.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비지도 학습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     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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기준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: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학습하는 동안의 감독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(supervision)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의 형태나 정보량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highlight>
                  <a:srgbClr val="FFFF0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지도 학습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(supervised learning)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훈련 데이터에 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label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이라는 답을 붙이는 과정이 포함됨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914400" lvl="1" indent="-457200">
              <a:lnSpc>
                <a:spcPct val="150000"/>
              </a:lnSpc>
              <a:buAutoNum type="arabicParenBoth"/>
            </a:pPr>
            <a:r>
              <a:rPr lang="ko-KR" altLang="en-US" sz="2400" dirty="0">
                <a:highlight>
                  <a:srgbClr val="C0C0C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분류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(classification)</a:t>
            </a:r>
          </a:p>
          <a:p>
            <a:pPr lvl="2">
              <a:lnSpc>
                <a:spcPct val="150000"/>
              </a:lnSpc>
            </a:pP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e.g.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스팸필터 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 spam? OR Non-spam?</a:t>
            </a:r>
          </a:p>
          <a:p>
            <a:pPr lvl="1">
              <a:lnSpc>
                <a:spcPct val="150000"/>
              </a:lnSpc>
            </a:pP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(2) </a:t>
            </a:r>
            <a:r>
              <a:rPr lang="ko-KR" altLang="en-US" sz="2400" dirty="0">
                <a:highlight>
                  <a:srgbClr val="C0C0C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회귀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(regression)</a:t>
            </a:r>
          </a:p>
          <a:p>
            <a:pPr lvl="2">
              <a:lnSpc>
                <a:spcPct val="150000"/>
              </a:lnSpc>
            </a:pP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예측변수라 부르는 특성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(feature)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을 사용해 타겟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(target)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수치를 예측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 lvl="2">
              <a:lnSpc>
                <a:spcPct val="150000"/>
              </a:lnSpc>
            </a:pP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e.g. x : (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주행거리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,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연식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,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브랜드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, …)  y : (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중고 자동차의 가격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)</a:t>
            </a:r>
            <a:endParaRPr lang="ko-KR" altLang="en-US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73268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41504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1.4 </a:t>
            </a:r>
            <a:r>
              <a:rPr lang="ko-KR" altLang="en-US" sz="2800" b="1" dirty="0" err="1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머신러닝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시스템의 종류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DD1412-CE2F-4AB6-B104-1574DC219834}"/>
              </a:ext>
            </a:extLst>
          </p:cNvPr>
          <p:cNvSpPr txBox="1"/>
          <p:nvPr/>
        </p:nvSpPr>
        <p:spPr>
          <a:xfrm>
            <a:off x="670603" y="1280807"/>
            <a:ext cx="10646896" cy="22452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[1]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지도 학습 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vs.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비지도 학습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     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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기준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: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학습하는 동안의 감독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(supervision)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의 형태나 정보량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highlight>
                  <a:srgbClr val="FFFF0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비지도 학습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(unsupervised learning)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훈련 데이터에 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label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이 존재하지 않는다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 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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시스템은 아무런 도움없이 학습함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22BB7D7-338E-4D1E-81C6-D9623A112A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973" y="3854567"/>
            <a:ext cx="4848902" cy="230537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63A789A-7C40-4F23-9C96-5CC4825A33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4051" y="3893989"/>
            <a:ext cx="5001323" cy="247684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704DDB3-7301-4D7B-A611-C7BF00900205}"/>
              </a:ext>
            </a:extLst>
          </p:cNvPr>
          <p:cNvSpPr txBox="1"/>
          <p:nvPr/>
        </p:nvSpPr>
        <p:spPr>
          <a:xfrm>
            <a:off x="6054263" y="6057580"/>
            <a:ext cx="4844693" cy="584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군집화</a:t>
            </a:r>
            <a:r>
              <a:rPr lang="en-US" altLang="ko-KR" sz="24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(clustering)</a:t>
            </a:r>
          </a:p>
        </p:txBody>
      </p:sp>
    </p:spTree>
    <p:extLst>
      <p:ext uri="{BB962C8B-B14F-4D97-AF65-F5344CB8AC3E}">
        <p14:creationId xmlns:p14="http://schemas.microsoft.com/office/powerpoint/2010/main" val="36368437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41504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1.4 </a:t>
            </a:r>
            <a:r>
              <a:rPr lang="ko-KR" altLang="en-US" sz="2800" b="1" dirty="0" err="1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머신러닝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시스템의 종류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DD1412-CE2F-4AB6-B104-1574DC219834}"/>
              </a:ext>
            </a:extLst>
          </p:cNvPr>
          <p:cNvSpPr txBox="1"/>
          <p:nvPr/>
        </p:nvSpPr>
        <p:spPr>
          <a:xfrm>
            <a:off x="670603" y="1280807"/>
            <a:ext cx="10646896" cy="44626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[1]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지도 학습 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vs.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비지도 학습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     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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기준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: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학습하는 동안의 감독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(supervision)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의 형태나 정보량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 err="1">
                <a:highlight>
                  <a:srgbClr val="FFFF0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준지도</a:t>
            </a:r>
            <a:r>
              <a:rPr lang="ko-KR" altLang="en-US" sz="2400" dirty="0">
                <a:highlight>
                  <a:srgbClr val="FFFF0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학습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</a:t>
            </a:r>
            <a:r>
              <a:rPr lang="en-US" altLang="ko-KR" sz="24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semisupervised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learning)   semi: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“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중간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”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일부만 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label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이 있는 데이터를 다루는 것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0070C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지도학습 </a:t>
            </a:r>
            <a:r>
              <a:rPr lang="en-US" altLang="ko-KR" sz="2400" dirty="0">
                <a:solidFill>
                  <a:srgbClr val="0070C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+ </a:t>
            </a:r>
            <a:r>
              <a:rPr lang="ko-KR" altLang="en-US" sz="2400" dirty="0">
                <a:solidFill>
                  <a:srgbClr val="0070C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비지도학습</a:t>
            </a:r>
            <a:endParaRPr lang="en-US" altLang="ko-KR" sz="2400" dirty="0">
              <a:solidFill>
                <a:srgbClr val="0070C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ex)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구글 포토 호스팅 서비스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: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사진 속의 얼굴을 각자 다른 사람으로 구별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/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인식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	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사람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A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는 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1,5,6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번 사진에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,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사람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B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는 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1,2,3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번 사진에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… -&gt;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비지도학습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군집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	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사람마다 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label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을 붙인다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. -&gt;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지도학습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분류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325742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C01133-E754-42B0-8E46-4A8BA40051E8}"/>
              </a:ext>
            </a:extLst>
          </p:cNvPr>
          <p:cNvSpPr txBox="1"/>
          <p:nvPr/>
        </p:nvSpPr>
        <p:spPr>
          <a:xfrm>
            <a:off x="881973" y="494874"/>
            <a:ext cx="41504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1.4 </a:t>
            </a:r>
            <a:r>
              <a:rPr lang="ko-KR" altLang="en-US" sz="2800" b="1" dirty="0" err="1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머신러닝</a:t>
            </a:r>
            <a:r>
              <a:rPr lang="ko-KR" altLang="en-US" sz="2800" b="1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시스템의 종류</a:t>
            </a:r>
            <a:endParaRPr lang="ko-KR" altLang="en-US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5A11C-6CB4-5443-B4EA-C6942557DACE}"/>
              </a:ext>
            </a:extLst>
          </p:cNvPr>
          <p:cNvSpPr/>
          <p:nvPr/>
        </p:nvSpPr>
        <p:spPr>
          <a:xfrm>
            <a:off x="777240" y="494874"/>
            <a:ext cx="45719" cy="464868"/>
          </a:xfrm>
          <a:prstGeom prst="rect">
            <a:avLst/>
          </a:prstGeom>
          <a:solidFill>
            <a:srgbClr val="13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F0BD1-08DB-497D-9CD6-6B4FBF587BA6}"/>
              </a:ext>
            </a:extLst>
          </p:cNvPr>
          <p:cNvSpPr txBox="1"/>
          <p:nvPr/>
        </p:nvSpPr>
        <p:spPr>
          <a:xfrm>
            <a:off x="138896" y="648840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1370C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 2021</a:t>
            </a:r>
            <a:endParaRPr lang="ko-KR" altLang="en-US" sz="1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DD1412-CE2F-4AB6-B104-1574DC219834}"/>
              </a:ext>
            </a:extLst>
          </p:cNvPr>
          <p:cNvSpPr txBox="1"/>
          <p:nvPr/>
        </p:nvSpPr>
        <p:spPr>
          <a:xfrm>
            <a:off x="670603" y="1280807"/>
            <a:ext cx="10646896" cy="584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highlight>
                  <a:srgbClr val="FFFF0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강화 학습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(reinforcement learning)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2E50654-A558-407E-B019-CF498CF260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035" y="2128167"/>
            <a:ext cx="5687219" cy="406774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67CD2F8-3C06-468B-9C07-C0694F2FB4F1}"/>
              </a:ext>
            </a:extLst>
          </p:cNvPr>
          <p:cNvSpPr txBox="1"/>
          <p:nvPr/>
        </p:nvSpPr>
        <p:spPr>
          <a:xfrm>
            <a:off x="6732355" y="1280807"/>
            <a:ext cx="4904610" cy="39086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에이전트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(agent)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학습하는 시스템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ko-KR" altLang="en-US" sz="24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환경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을 관찰하여 </a:t>
            </a:r>
            <a:r>
              <a:rPr lang="ko-KR" altLang="en-US" sz="24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행동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을 실행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결과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: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보상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(reward) - </a:t>
            </a:r>
            <a:r>
              <a:rPr lang="en-US" altLang="ko-KR" sz="2400" dirty="0">
                <a:solidFill>
                  <a:srgbClr val="27AA35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positive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       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벌점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(penalty) - </a:t>
            </a:r>
            <a:r>
              <a:rPr lang="en-US" altLang="ko-KR" sz="24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negative</a:t>
            </a:r>
          </a:p>
        </p:txBody>
      </p:sp>
    </p:spTree>
    <p:extLst>
      <p:ext uri="{BB962C8B-B14F-4D97-AF65-F5344CB8AC3E}">
        <p14:creationId xmlns:p14="http://schemas.microsoft.com/office/powerpoint/2010/main" val="20406036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elf_Registration_Enabled xmlns="aa8a4e01-c35c-4b83-a5f2-ad7948fd9ffa" xsi:nil="true"/>
    <Has_Leaders_Only_SectionGroup xmlns="aa8a4e01-c35c-4b83-a5f2-ad7948fd9ffa" xsi:nil="true"/>
    <Student_Groups xmlns="aa8a4e01-c35c-4b83-a5f2-ad7948fd9ffa">
      <UserInfo>
        <DisplayName/>
        <AccountId xsi:nil="true"/>
        <AccountType/>
      </UserInfo>
    </Student_Groups>
    <Distribution_Groups xmlns="aa8a4e01-c35c-4b83-a5f2-ad7948fd9ffa" xsi:nil="true"/>
    <LMS_Mappings xmlns="aa8a4e01-c35c-4b83-a5f2-ad7948fd9ffa" xsi:nil="true"/>
    <Has_Teacher_Only_SectionGroup xmlns="aa8a4e01-c35c-4b83-a5f2-ad7948fd9ffa" xsi:nil="true"/>
    <Member_Groups xmlns="aa8a4e01-c35c-4b83-a5f2-ad7948fd9ffa">
      <UserInfo>
        <DisplayName/>
        <AccountId xsi:nil="true"/>
        <AccountType/>
      </UserInfo>
    </Member_Groups>
    <CultureName xmlns="aa8a4e01-c35c-4b83-a5f2-ad7948fd9ffa" xsi:nil="true"/>
    <Leaders xmlns="aa8a4e01-c35c-4b83-a5f2-ad7948fd9ffa">
      <UserInfo>
        <DisplayName/>
        <AccountId xsi:nil="true"/>
        <AccountType/>
      </UserInfo>
    </Leaders>
    <Invited_Teachers xmlns="aa8a4e01-c35c-4b83-a5f2-ad7948fd9ffa" xsi:nil="true"/>
    <Invited_Students xmlns="aa8a4e01-c35c-4b83-a5f2-ad7948fd9ffa" xsi:nil="true"/>
    <Invited_Leaders xmlns="aa8a4e01-c35c-4b83-a5f2-ad7948fd9ffa" xsi:nil="true"/>
    <Invited_Members xmlns="aa8a4e01-c35c-4b83-a5f2-ad7948fd9ffa" xsi:nil="true"/>
    <Templates xmlns="aa8a4e01-c35c-4b83-a5f2-ad7948fd9ffa" xsi:nil="true"/>
    <Members xmlns="aa8a4e01-c35c-4b83-a5f2-ad7948fd9ffa">
      <UserInfo>
        <DisplayName/>
        <AccountId xsi:nil="true"/>
        <AccountType/>
      </UserInfo>
    </Members>
    <FolderType xmlns="aa8a4e01-c35c-4b83-a5f2-ad7948fd9ffa" xsi:nil="true"/>
    <Teachers xmlns="aa8a4e01-c35c-4b83-a5f2-ad7948fd9ffa">
      <UserInfo>
        <DisplayName/>
        <AccountId xsi:nil="true"/>
        <AccountType/>
      </UserInfo>
    </Teachers>
    <TeamsChannelId xmlns="aa8a4e01-c35c-4b83-a5f2-ad7948fd9ffa" xsi:nil="true"/>
    <Is_Collaboration_Space_Locked xmlns="aa8a4e01-c35c-4b83-a5f2-ad7948fd9ffa" xsi:nil="true"/>
    <Math_Settings xmlns="aa8a4e01-c35c-4b83-a5f2-ad7948fd9ffa" xsi:nil="true"/>
    <Owner xmlns="aa8a4e01-c35c-4b83-a5f2-ad7948fd9ffa">
      <UserInfo>
        <DisplayName/>
        <AccountId xsi:nil="true"/>
        <AccountType/>
      </UserInfo>
    </Owner>
    <IsNotebookLocked xmlns="aa8a4e01-c35c-4b83-a5f2-ad7948fd9ffa" xsi:nil="true"/>
    <DefaultSectionNames xmlns="aa8a4e01-c35c-4b83-a5f2-ad7948fd9ffa" xsi:nil="true"/>
    <NotebookType xmlns="aa8a4e01-c35c-4b83-a5f2-ad7948fd9ffa" xsi:nil="true"/>
    <Students xmlns="aa8a4e01-c35c-4b83-a5f2-ad7948fd9ffa">
      <UserInfo>
        <DisplayName/>
        <AccountId xsi:nil="true"/>
        <AccountType/>
      </UserInfo>
    </Students>
    <AppVersion xmlns="aa8a4e01-c35c-4b83-a5f2-ad7948fd9ffa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A55FE3C5C83AB848BD135873FA70A6E2" ma:contentTypeVersion="30" ma:contentTypeDescription="새 문서를 만듭니다." ma:contentTypeScope="" ma:versionID="371f2621a5c4781b0c2d0d31a12eea45">
  <xsd:schema xmlns:xsd="http://www.w3.org/2001/XMLSchema" xmlns:xs="http://www.w3.org/2001/XMLSchema" xmlns:p="http://schemas.microsoft.com/office/2006/metadata/properties" xmlns:ns3="aa8a4e01-c35c-4b83-a5f2-ad7948fd9ffa" targetNamespace="http://schemas.microsoft.com/office/2006/metadata/properties" ma:root="true" ma:fieldsID="2730e2be1e0c143e1260b6ebd31ac83c" ns3:_="">
    <xsd:import namespace="aa8a4e01-c35c-4b83-a5f2-ad7948fd9ffa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NotebookType" minOccurs="0"/>
                <xsd:element ref="ns3:FolderType" minOccurs="0"/>
                <xsd:element ref="ns3:CultureName" minOccurs="0"/>
                <xsd:element ref="ns3:AppVersion" minOccurs="0"/>
                <xsd:element ref="ns3:TeamsChannelId" minOccurs="0"/>
                <xsd:element ref="ns3:Owner" minOccurs="0"/>
                <xsd:element ref="ns3:Math_Settings" minOccurs="0"/>
                <xsd:element ref="ns3:DefaultSectionNames" minOccurs="0"/>
                <xsd:element ref="ns3:Templates" minOccurs="0"/>
                <xsd:element ref="ns3:Teachers" minOccurs="0"/>
                <xsd:element ref="ns3:Students" minOccurs="0"/>
                <xsd:element ref="ns3:Student_Groups" minOccurs="0"/>
                <xsd:element ref="ns3:Distribution_Groups" minOccurs="0"/>
                <xsd:element ref="ns3:LMS_Mappings" minOccurs="0"/>
                <xsd:element ref="ns3:Invited_Teachers" minOccurs="0"/>
                <xsd:element ref="ns3:Invited_Students" minOccurs="0"/>
                <xsd:element ref="ns3:Self_Registration_Enabled" minOccurs="0"/>
                <xsd:element ref="ns3:Has_Teacher_Only_SectionGroup" minOccurs="0"/>
                <xsd:element ref="ns3:Is_Collaboration_Space_Locked" minOccurs="0"/>
                <xsd:element ref="ns3:IsNotebookLocked" minOccurs="0"/>
                <xsd:element ref="ns3:Leaders" minOccurs="0"/>
                <xsd:element ref="ns3:Members" minOccurs="0"/>
                <xsd:element ref="ns3:Member_Groups" minOccurs="0"/>
                <xsd:element ref="ns3:Invited_Leaders" minOccurs="0"/>
                <xsd:element ref="ns3:Invited_Members" minOccurs="0"/>
                <xsd:element ref="ns3:Has_Leaders_Only_SectionGroup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a8a4e01-c35c-4b83-a5f2-ad7948fd9ff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NotebookType" ma:index="10" nillable="true" ma:displayName="Notebook Type" ma:internalName="NotebookType">
      <xsd:simpleType>
        <xsd:restriction base="dms:Text"/>
      </xsd:simpleType>
    </xsd:element>
    <xsd:element name="FolderType" ma:index="11" nillable="true" ma:displayName="Folder Type" ma:internalName="FolderType">
      <xsd:simpleType>
        <xsd:restriction base="dms:Text"/>
      </xsd:simpleType>
    </xsd:element>
    <xsd:element name="CultureName" ma:index="12" nillable="true" ma:displayName="Culture Name" ma:internalName="CultureName">
      <xsd:simpleType>
        <xsd:restriction base="dms:Text"/>
      </xsd:simpleType>
    </xsd:element>
    <xsd:element name="AppVersion" ma:index="13" nillable="true" ma:displayName="App Version" ma:internalName="AppVersion">
      <xsd:simpleType>
        <xsd:restriction base="dms:Text"/>
      </xsd:simpleType>
    </xsd:element>
    <xsd:element name="TeamsChannelId" ma:index="14" nillable="true" ma:displayName="Teams Channel Id" ma:internalName="TeamsChannelId">
      <xsd:simpleType>
        <xsd:restriction base="dms:Text"/>
      </xsd:simpleType>
    </xsd:element>
    <xsd:element name="Owner" ma:index="15" nillable="true" ma:displayName="Owner" ma:internalName="Owner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Math_Settings" ma:index="16" nillable="true" ma:displayName="Math Settings" ma:internalName="Math_Settings">
      <xsd:simpleType>
        <xsd:restriction base="dms:Text"/>
      </xsd:simpleType>
    </xsd:element>
    <xsd:element name="DefaultSectionNames" ma:index="17" nillable="true" ma:displayName="Default Section Names" ma:internalName="DefaultSectionNames">
      <xsd:simpleType>
        <xsd:restriction base="dms:Note">
          <xsd:maxLength value="255"/>
        </xsd:restriction>
      </xsd:simpleType>
    </xsd:element>
    <xsd:element name="Templates" ma:index="18" nillable="true" ma:displayName="Templates" ma:internalName="Templates">
      <xsd:simpleType>
        <xsd:restriction base="dms:Note">
          <xsd:maxLength value="255"/>
        </xsd:restriction>
      </xsd:simpleType>
    </xsd:element>
    <xsd:element name="Teachers" ma:index="19" nillable="true" ma:displayName="Teachers" ma:internalName="Teacher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tudents" ma:index="20" nillable="true" ma:displayName="Students" ma:internalName="Student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tudent_Groups" ma:index="21" nillable="true" ma:displayName="Student Groups" ma:internalName="Student_Group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Distribution_Groups" ma:index="22" nillable="true" ma:displayName="Distribution Groups" ma:internalName="Distribution_Groups">
      <xsd:simpleType>
        <xsd:restriction base="dms:Note">
          <xsd:maxLength value="255"/>
        </xsd:restriction>
      </xsd:simpleType>
    </xsd:element>
    <xsd:element name="LMS_Mappings" ma:index="23" nillable="true" ma:displayName="LMS Mappings" ma:internalName="LMS_Mappings">
      <xsd:simpleType>
        <xsd:restriction base="dms:Note">
          <xsd:maxLength value="255"/>
        </xsd:restriction>
      </xsd:simpleType>
    </xsd:element>
    <xsd:element name="Invited_Teachers" ma:index="24" nillable="true" ma:displayName="Invited Teachers" ma:internalName="Invited_Teachers">
      <xsd:simpleType>
        <xsd:restriction base="dms:Note">
          <xsd:maxLength value="255"/>
        </xsd:restriction>
      </xsd:simpleType>
    </xsd:element>
    <xsd:element name="Invited_Students" ma:index="25" nillable="true" ma:displayName="Invited Students" ma:internalName="Invited_Students">
      <xsd:simpleType>
        <xsd:restriction base="dms:Note">
          <xsd:maxLength value="255"/>
        </xsd:restriction>
      </xsd:simpleType>
    </xsd:element>
    <xsd:element name="Self_Registration_Enabled" ma:index="26" nillable="true" ma:displayName="Self Registration Enabled" ma:internalName="Self_Registration_Enabled">
      <xsd:simpleType>
        <xsd:restriction base="dms:Boolean"/>
      </xsd:simpleType>
    </xsd:element>
    <xsd:element name="Has_Teacher_Only_SectionGroup" ma:index="27" nillable="true" ma:displayName="Has Teacher Only SectionGroup" ma:internalName="Has_Teacher_Only_SectionGroup">
      <xsd:simpleType>
        <xsd:restriction base="dms:Boolean"/>
      </xsd:simpleType>
    </xsd:element>
    <xsd:element name="Is_Collaboration_Space_Locked" ma:index="28" nillable="true" ma:displayName="Is Collaboration Space Locked" ma:internalName="Is_Collaboration_Space_Locked">
      <xsd:simpleType>
        <xsd:restriction base="dms:Boolean"/>
      </xsd:simpleType>
    </xsd:element>
    <xsd:element name="IsNotebookLocked" ma:index="29" nillable="true" ma:displayName="Is Notebook Locked" ma:internalName="IsNotebookLocked">
      <xsd:simpleType>
        <xsd:restriction base="dms:Boolean"/>
      </xsd:simpleType>
    </xsd:element>
    <xsd:element name="Leaders" ma:index="30" nillable="true" ma:displayName="Leaders" ma:internalName="Leader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Members" ma:index="31" nillable="true" ma:displayName="Members" ma:internalName="Member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Member_Groups" ma:index="32" nillable="true" ma:displayName="Member Groups" ma:internalName="Member_Group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Invited_Leaders" ma:index="33" nillable="true" ma:displayName="Invited Leaders" ma:internalName="Invited_Leaders">
      <xsd:simpleType>
        <xsd:restriction base="dms:Note">
          <xsd:maxLength value="255"/>
        </xsd:restriction>
      </xsd:simpleType>
    </xsd:element>
    <xsd:element name="Invited_Members" ma:index="34" nillable="true" ma:displayName="Invited Members" ma:internalName="Invited_Members">
      <xsd:simpleType>
        <xsd:restriction base="dms:Note">
          <xsd:maxLength value="255"/>
        </xsd:restriction>
      </xsd:simpleType>
    </xsd:element>
    <xsd:element name="Has_Leaders_Only_SectionGroup" ma:index="35" nillable="true" ma:displayName="Has Leaders Only SectionGroup" ma:internalName="Has_Leaders_Only_SectionGroup">
      <xsd:simpleType>
        <xsd:restriction base="dms:Boolean"/>
      </xsd:simpleType>
    </xsd:element>
    <xsd:element name="MediaServiceAutoKeyPoints" ma:index="3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3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12EB6D1-0B93-4C8F-9C1E-72705619C963}">
  <ds:schemaRefs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aa8a4e01-c35c-4b83-a5f2-ad7948fd9ffa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B2CF50C2-6925-48C1-93E8-E8BC586DC59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a8a4e01-c35c-4b83-a5f2-ad7948fd9ff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ABC0237-8AFF-42A1-871F-7EA672FF4CD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3265</TotalTime>
  <Words>1454</Words>
  <Application>Microsoft Office PowerPoint</Application>
  <PresentationFormat>와이드스크린</PresentationFormat>
  <Paragraphs>243</Paragraphs>
  <Slides>28</Slides>
  <Notes>26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9" baseType="lpstr">
      <vt:lpstr>맑은 고딕</vt:lpstr>
      <vt:lpstr>Wingdings</vt:lpstr>
      <vt:lpstr>에스코어 드림 4 Regular</vt:lpstr>
      <vt:lpstr>KoPubWorld돋움체 Bold</vt:lpstr>
      <vt:lpstr>KoPubWorldDotum_Pro Light</vt:lpstr>
      <vt:lpstr>KoPubWorld돋움체 Light</vt:lpstr>
      <vt:lpstr>Cambria Math</vt:lpstr>
      <vt:lpstr>Forte</vt:lpstr>
      <vt:lpstr>Arial</vt:lpstr>
      <vt:lpstr>KoPubWorldDotum_Pro 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김성환</dc:creator>
  <cp:lastModifiedBy>최 가온</cp:lastModifiedBy>
  <cp:revision>91</cp:revision>
  <dcterms:created xsi:type="dcterms:W3CDTF">2019-09-24T13:38:54Z</dcterms:created>
  <dcterms:modified xsi:type="dcterms:W3CDTF">2021-07-21T10:29:48Z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0x010100A55FE3C5C83AB848BD135873FA70A6E2</vt:lpwstr>
  </property>
</Properties>
</file>